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62" r:id="rId3"/>
    <p:sldId id="259" r:id="rId4"/>
    <p:sldId id="261" r:id="rId5"/>
    <p:sldId id="264" r:id="rId6"/>
    <p:sldId id="257" r:id="rId7"/>
    <p:sldId id="279" r:id="rId8"/>
    <p:sldId id="267" r:id="rId9"/>
    <p:sldId id="268" r:id="rId10"/>
    <p:sldId id="277" r:id="rId11"/>
    <p:sldId id="278" r:id="rId12"/>
    <p:sldId id="269" r:id="rId13"/>
    <p:sldId id="270" r:id="rId14"/>
    <p:sldId id="276" r:id="rId15"/>
    <p:sldId id="271" r:id="rId16"/>
    <p:sldId id="272" r:id="rId17"/>
    <p:sldId id="273" r:id="rId18"/>
    <p:sldId id="274" r:id="rId19"/>
    <p:sldId id="280" r:id="rId20"/>
  </p:sldIdLst>
  <p:sldSz cx="9144000" cy="6858000" type="screen4x3"/>
  <p:notesSz cx="6888163" cy="100203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029D-40E1-487C-8ECB-F6CFC3A3AFA4}" type="datetimeFigureOut">
              <a:rPr lang="es-MX" smtClean="0"/>
              <a:pPr/>
              <a:t>21/10/2022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6AA6-8FC4-40AD-8D9F-E393330A8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390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029D-40E1-487C-8ECB-F6CFC3A3AFA4}" type="datetimeFigureOut">
              <a:rPr lang="es-MX" smtClean="0"/>
              <a:pPr/>
              <a:t>21/10/2022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6AA6-8FC4-40AD-8D9F-E393330A8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49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029D-40E1-487C-8ECB-F6CFC3A3AFA4}" type="datetimeFigureOut">
              <a:rPr lang="es-MX" smtClean="0"/>
              <a:pPr/>
              <a:t>21/10/2022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6AA6-8FC4-40AD-8D9F-E393330A8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9034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029D-40E1-487C-8ECB-F6CFC3A3AFA4}" type="datetimeFigureOut">
              <a:rPr lang="es-MX" smtClean="0"/>
              <a:pPr/>
              <a:t>21/10/2022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6AA6-8FC4-40AD-8D9F-E393330A8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141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029D-40E1-487C-8ECB-F6CFC3A3AFA4}" type="datetimeFigureOut">
              <a:rPr lang="es-MX" smtClean="0"/>
              <a:pPr/>
              <a:t>21/10/2022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6AA6-8FC4-40AD-8D9F-E393330A8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024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029D-40E1-487C-8ECB-F6CFC3A3AFA4}" type="datetimeFigureOut">
              <a:rPr lang="es-MX" smtClean="0"/>
              <a:pPr/>
              <a:t>21/10/2022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6AA6-8FC4-40AD-8D9F-E393330A8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89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029D-40E1-487C-8ECB-F6CFC3A3AFA4}" type="datetimeFigureOut">
              <a:rPr lang="es-MX" smtClean="0"/>
              <a:pPr/>
              <a:t>21/10/2022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6AA6-8FC4-40AD-8D9F-E393330A8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081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029D-40E1-487C-8ECB-F6CFC3A3AFA4}" type="datetimeFigureOut">
              <a:rPr lang="es-MX" smtClean="0"/>
              <a:pPr/>
              <a:t>21/10/2022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6AA6-8FC4-40AD-8D9F-E393330A8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61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029D-40E1-487C-8ECB-F6CFC3A3AFA4}" type="datetimeFigureOut">
              <a:rPr lang="es-MX" smtClean="0"/>
              <a:pPr/>
              <a:t>21/10/2022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6AA6-8FC4-40AD-8D9F-E393330A8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193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029D-40E1-487C-8ECB-F6CFC3A3AFA4}" type="datetimeFigureOut">
              <a:rPr lang="es-MX" smtClean="0"/>
              <a:pPr/>
              <a:t>21/10/2022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6AA6-8FC4-40AD-8D9F-E393330A8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716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029D-40E1-487C-8ECB-F6CFC3A3AFA4}" type="datetimeFigureOut">
              <a:rPr lang="es-MX" smtClean="0"/>
              <a:pPr/>
              <a:t>21/10/2022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6AA6-8FC4-40AD-8D9F-E393330A8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390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C029D-40E1-487C-8ECB-F6CFC3A3AFA4}" type="datetimeFigureOut">
              <a:rPr lang="es-MX" smtClean="0"/>
              <a:pPr/>
              <a:t>21/10/2022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6AA6-8FC4-40AD-8D9F-E393330A80A8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036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google.com.mx/url?sa=i&amp;rct=j&amp;q=archivo%20de%20concentracion&amp;source=images&amp;cd=&amp;cad=rja&amp;docid=HYUdV5-QT7_R_M&amp;tbnid=tebpZnlUz1XrgM:&amp;ved=0CAUQjRw&amp;url=http://www.trife.gob.mx/informacion-electoral/archivo-institucional&amp;ei=h7b_UcK8IOGA2gW78oHQBQ&amp;psig=AFQjCNH9QobYE0fVcoUotRKq0KpoS_V4VQ&amp;ust=1375799283216498" TargetMode="External"/><Relationship Id="rId7" Type="http://schemas.openxmlformats.org/officeDocument/2006/relationships/hyperlink" Target="http://www.google.com.mx/url?sa=i&amp;rct=j&amp;q=archivos+hist%C3%B2ricos&amp;source=images&amp;cd=&amp;cad=rja&amp;docid=1rap6291qhC7OM&amp;tbnid=kmx4tL8x5j-y1M:&amp;ved=0CAUQjRw&amp;url=http://blog.myheritage.es/tag/archivos-historicos/&amp;ei=D7f_UaynC4SW2AW7v4C4CQ&amp;psig=AFQjCNG23u2L4lJIdECpv2SzbjCPf4qcJw&amp;ust=1375799414133837" TargetMode="External"/><Relationship Id="rId2" Type="http://schemas.openxmlformats.org/officeDocument/2006/relationships/hyperlink" Target="Significado%20de%20archivo%5b1%5d.mp4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.mx/url?sa=i&amp;rct=j&amp;q=archivo+de+tramite&amp;source=images&amp;cd=&amp;cad=rja&amp;docid=O5enXjX27BREKM&amp;tbnid=BYBJ5rCESCq1yM:&amp;ved=0CAUQjRw&amp;url=http://blog.pucp.edu.pe/item/97386/curso-organizacion-de-los-archivos-mayo-2010&amp;ei=Xrb_UYvwFMT72QXf04CYDQ&amp;psig=AFQjCNGXlO3vq3SMNPC-jmBNcmKiVTCCeg&amp;ust=1375799234493085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57364"/>
            <a:ext cx="8219256" cy="1571636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ARCHIVO GENERAL DEL ESTADO DE HIDALGO.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97360" y="4062400"/>
            <a:ext cx="5770984" cy="1368152"/>
          </a:xfrm>
          <a:ln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s-MX" sz="2400" b="1" dirty="0"/>
              <a:t>“PROCESO </a:t>
            </a:r>
            <a:r>
              <a:rPr lang="es-MX" sz="2400" b="1" dirty="0" smtClean="0"/>
              <a:t>PARA LA EMISIÓN DE DICTÁMENES DE BAJA DOCUMENTAL Y/O TRANSFERENCIA SECUNDARIA”.</a:t>
            </a:r>
            <a:endParaRPr lang="es-MX" sz="2400" b="1" dirty="0"/>
          </a:p>
          <a:p>
            <a:pPr algn="ctr">
              <a:buNone/>
            </a:pPr>
            <a:endParaRPr lang="es-MX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928662" y="5857893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Arial" pitchFamily="34" charset="0"/>
                <a:cs typeface="Arial" pitchFamily="34" charset="0"/>
              </a:rPr>
              <a:t>PACHUCA , HGO.                                                       </a:t>
            </a:r>
            <a:r>
              <a:rPr lang="es-MX" sz="1600" b="1" dirty="0" smtClean="0">
                <a:latin typeface="Arial" pitchFamily="34" charset="0"/>
                <a:cs typeface="Arial" pitchFamily="34" charset="0"/>
              </a:rPr>
              <a:t>SEPTIEMBE </a:t>
            </a:r>
            <a:r>
              <a:rPr lang="es-MX" sz="1600" b="1" dirty="0">
                <a:latin typeface="Arial" pitchFamily="34" charset="0"/>
                <a:cs typeface="Arial" pitchFamily="34" charset="0"/>
              </a:rPr>
              <a:t>DE 2021 </a:t>
            </a:r>
          </a:p>
          <a:p>
            <a:pPr algn="ctr"/>
            <a:endParaRPr lang="es-MX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subdireccionadmva\logos\logo hidal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85751"/>
            <a:ext cx="7969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/>
          <p:cNvSpPr txBox="1"/>
          <p:nvPr/>
        </p:nvSpPr>
        <p:spPr>
          <a:xfrm>
            <a:off x="1984884" y="3624401"/>
            <a:ext cx="561662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REUNIÓN DE TRABAJO Y CAPACITACIÓN SOBRE EL TEMA: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>
            <a:extLst>
              <a:ext uri="{FF2B5EF4-FFF2-40B4-BE49-F238E27FC236}">
                <a16:creationId xmlns:a16="http://schemas.microsoft.com/office/drawing/2014/main" xmlns="" id="{542B4597-AA27-4484-815E-1040750FC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211" y="332656"/>
            <a:ext cx="6221578" cy="3077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8000"/>
              </a:buClr>
            </a:pPr>
            <a:r>
              <a:rPr lang="es-ES_tradnl" sz="14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ANTES DE LA ENTRADA EN VIGOR Y APLICACIÓN DE LA LEY</a:t>
            </a:r>
            <a:endParaRPr lang="es-ES" sz="14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66BD932-C566-4970-8561-221971421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3" y="980728"/>
            <a:ext cx="8935913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6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Rectángulo">
            <a:extLst>
              <a:ext uri="{FF2B5EF4-FFF2-40B4-BE49-F238E27FC236}">
                <a16:creationId xmlns:a16="http://schemas.microsoft.com/office/drawing/2014/main" xmlns="" id="{CC3227C0-8880-4015-B5B3-1F39F2C90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1211" y="260648"/>
            <a:ext cx="6221578" cy="3077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buClr>
                <a:srgbClr val="008000"/>
              </a:buClr>
            </a:pPr>
            <a:r>
              <a:rPr lang="es-ES_tradnl" sz="14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4" charset="0"/>
              </a:rPr>
              <a:t>A PARTIR DE LA ENTRADA EN VIGOR Y APLICACIÓN DE LA LEY</a:t>
            </a:r>
            <a:endParaRPr lang="es-ES" sz="14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 MT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77B33F1-7F20-459A-93B3-0167054E3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" y="764704"/>
            <a:ext cx="9036496" cy="564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17ABB4A0-22C3-495C-A42C-96177EAD20E1}"/>
              </a:ext>
            </a:extLst>
          </p:cNvPr>
          <p:cNvGrpSpPr/>
          <p:nvPr/>
        </p:nvGrpSpPr>
        <p:grpSpPr>
          <a:xfrm>
            <a:off x="102969" y="2226601"/>
            <a:ext cx="3917869" cy="1152128"/>
            <a:chOff x="817957" y="3068960"/>
            <a:chExt cx="3917869" cy="1152128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9260EE2E-CD6B-4491-ADD0-C0F9FB5E3B23}"/>
                </a:ext>
              </a:extLst>
            </p:cNvPr>
            <p:cNvSpPr/>
            <p:nvPr/>
          </p:nvSpPr>
          <p:spPr>
            <a:xfrm>
              <a:off x="1135426" y="3068960"/>
              <a:ext cx="3600400" cy="11521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MX" sz="16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FICHA DE </a:t>
              </a:r>
              <a:r>
                <a:rPr lang="es-MX" sz="1600" u="sng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REVISIÓN Y CONTEO </a:t>
              </a:r>
              <a:endParaRPr lang="es-MX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es-MX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ara cuantificar </a:t>
              </a:r>
              <a:r>
                <a:rPr lang="es-MX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documentación de </a:t>
              </a:r>
              <a:r>
                <a:rPr lang="es-MX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archivo objeto de valoración, que se incluye en el o los inventarios</a:t>
              </a:r>
              <a:endPara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2B0EED54-EC48-42E9-9FB7-F8AB7F378877}"/>
                </a:ext>
              </a:extLst>
            </p:cNvPr>
            <p:cNvSpPr txBox="1"/>
            <p:nvPr/>
          </p:nvSpPr>
          <p:spPr>
            <a:xfrm>
              <a:off x="817957" y="3475747"/>
              <a:ext cx="317469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s-MX" sz="1600" dirty="0"/>
                <a:t>2</a:t>
              </a: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C476B2D-67FB-4188-8E4E-54FF7CE49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656"/>
            <a:ext cx="4901079" cy="6264696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220649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0D5324BE-BB8D-4554-B438-5F8C6CF72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7" y="373773"/>
            <a:ext cx="8166045" cy="6110454"/>
          </a:xfrm>
        </p:spPr>
      </p:pic>
    </p:spTree>
    <p:extLst>
      <p:ext uri="{BB962C8B-B14F-4D97-AF65-F5344CB8AC3E}">
        <p14:creationId xmlns:p14="http://schemas.microsoft.com/office/powerpoint/2010/main" val="1306472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448AE9F-8BCD-48B7-9BB2-8B9BB457A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954" y="0"/>
            <a:ext cx="5569517" cy="688350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98CD6E7-3862-42D1-8A2C-0208DD01D548}"/>
              </a:ext>
            </a:extLst>
          </p:cNvPr>
          <p:cNvSpPr/>
          <p:nvPr/>
        </p:nvSpPr>
        <p:spPr>
          <a:xfrm>
            <a:off x="179512" y="2276872"/>
            <a:ext cx="3071442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MX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</a:t>
            </a:r>
            <a:r>
              <a:rPr lang="es-MX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</a:t>
            </a:r>
            <a:endParaRPr lang="es-MX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(Elementos técnicos)</a:t>
            </a: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2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37A0C0BC-9690-45C5-BA2D-F6CE7A40796C}"/>
              </a:ext>
            </a:extLst>
          </p:cNvPr>
          <p:cNvGrpSpPr/>
          <p:nvPr/>
        </p:nvGrpSpPr>
        <p:grpSpPr>
          <a:xfrm>
            <a:off x="10097" y="1988840"/>
            <a:ext cx="3049735" cy="1152128"/>
            <a:chOff x="1086179" y="1196752"/>
            <a:chExt cx="3989877" cy="1152128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BF0E95D1-5435-466A-9523-4B5BE5A171B8}"/>
                </a:ext>
              </a:extLst>
            </p:cNvPr>
            <p:cNvSpPr/>
            <p:nvPr/>
          </p:nvSpPr>
          <p:spPr>
            <a:xfrm>
              <a:off x="1475656" y="1196752"/>
              <a:ext cx="3600400" cy="11521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MX" sz="16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OFICIO DE GESTIÓN </a:t>
              </a:r>
            </a:p>
            <a:p>
              <a:pPr algn="ctr">
                <a:defRPr/>
              </a:pPr>
              <a:r>
                <a:rPr lang="es-MX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Suscrito por el Titular del Área Generadora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xmlns="" id="{3365BF60-8CA6-4E33-A33A-3BB51DAF2BAD}"/>
                </a:ext>
              </a:extLst>
            </p:cNvPr>
            <p:cNvSpPr txBox="1"/>
            <p:nvPr/>
          </p:nvSpPr>
          <p:spPr>
            <a:xfrm>
              <a:off x="1086179" y="1474839"/>
              <a:ext cx="285861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s-MX" sz="1600" dirty="0"/>
                <a:t>3</a:t>
              </a: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2165D8A-F67F-4F35-8A4C-29D0230A6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5904"/>
            <a:ext cx="5642023" cy="68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4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0C38EB5-E2CE-4384-9FE4-5BF30F8F7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88640"/>
            <a:ext cx="5688631" cy="620206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792926B-E4DE-4054-BDBE-F19814494D4B}"/>
              </a:ext>
            </a:extLst>
          </p:cNvPr>
          <p:cNvSpPr/>
          <p:nvPr/>
        </p:nvSpPr>
        <p:spPr>
          <a:xfrm>
            <a:off x="179512" y="2276872"/>
            <a:ext cx="3071442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MX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FICHA DE </a:t>
            </a:r>
            <a:r>
              <a:rPr lang="es-MX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</a:t>
            </a:r>
            <a:endParaRPr lang="es-MX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(Elementos técnicos)</a:t>
            </a:r>
          </a:p>
          <a:p>
            <a:pPr algn="ctr">
              <a:defRPr/>
            </a:pP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86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42DCC42-34EF-428A-8089-89DD1D41F2EA}"/>
              </a:ext>
            </a:extLst>
          </p:cNvPr>
          <p:cNvSpPr/>
          <p:nvPr/>
        </p:nvSpPr>
        <p:spPr>
          <a:xfrm>
            <a:off x="307801" y="1988840"/>
            <a:ext cx="2752031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MX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OFICIO DE SOLICITUD OFICIAL </a:t>
            </a:r>
          </a:p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Suscrito por el Titular del Área Coordinadora de Archivos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05B09B2-FB5B-4329-ACEB-12774730552A}"/>
              </a:ext>
            </a:extLst>
          </p:cNvPr>
          <p:cNvSpPr txBox="1"/>
          <p:nvPr/>
        </p:nvSpPr>
        <p:spPr>
          <a:xfrm>
            <a:off x="87472" y="2348880"/>
            <a:ext cx="218503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sz="1600" dirty="0"/>
              <a:t>4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509AD39-55DD-4FC0-8B87-302A50698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87" y="72118"/>
            <a:ext cx="5458612" cy="678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22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202230A-F52A-446B-BB3A-BD53EE0C0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78" y="19833"/>
            <a:ext cx="5456855" cy="679877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170C05C-0EB4-4483-B70A-CC09741F6AE7}"/>
              </a:ext>
            </a:extLst>
          </p:cNvPr>
          <p:cNvSpPr/>
          <p:nvPr/>
        </p:nvSpPr>
        <p:spPr>
          <a:xfrm>
            <a:off x="395536" y="2301213"/>
            <a:ext cx="3071442" cy="9837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MX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FICHA DE </a:t>
            </a:r>
            <a:r>
              <a:rPr lang="es-MX" sz="1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</a:t>
            </a:r>
            <a:endParaRPr lang="es-MX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(Elementos técnicos)</a:t>
            </a:r>
          </a:p>
          <a:p>
            <a:pPr algn="ctr">
              <a:defRPr/>
            </a:pP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67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j0196406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810998" y="764704"/>
            <a:ext cx="490855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168056" y="2193464"/>
            <a:ext cx="6572296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s-ES" sz="1600" kern="10" dirty="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latin typeface="Aero"/>
              </a:rPr>
              <a:t>¡¡</a:t>
            </a:r>
            <a:r>
              <a:rPr lang="es-ES" sz="1600" kern="10" dirty="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latin typeface="Algerian" pitchFamily="82" charset="0"/>
              </a:rPr>
              <a:t>Gracias por su Atención</a:t>
            </a:r>
            <a:r>
              <a:rPr lang="es-ES" sz="1600" kern="10" dirty="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latin typeface="Aero"/>
              </a:rPr>
              <a:t>!!</a:t>
            </a:r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3635896" y="4653136"/>
            <a:ext cx="5171502" cy="2016224"/>
          </a:xfr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MX" altLang="es-MX" sz="16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ARCHIVO GENERAL DEL ESTADO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MX" altLang="es-MX" sz="12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MX" altLang="es-MX" sz="14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DIRECCIÓN DEL SISTEMA </a:t>
            </a:r>
            <a:r>
              <a:rPr lang="es-MX" altLang="es-MX" sz="14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ESTATAL DE ARCHIVOS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MX" altLang="es-MX" sz="14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ING. ARLENNE MORÓN MONTIEL</a:t>
            </a:r>
            <a:endParaRPr lang="es-MX" altLang="es-MX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MX" altLang="es-MX" sz="1000" dirty="0">
              <a:solidFill>
                <a:srgbClr val="500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MX" altLang="es-MX" sz="12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Calle </a:t>
            </a:r>
            <a:r>
              <a:rPr lang="es-MX" altLang="es-MX" sz="1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Hidalgo no. 807. Col. Centro  C.P. 42000</a:t>
            </a:r>
            <a:endParaRPr lang="es-MX" altLang="es-MX" sz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MX" altLang="es-MX" sz="1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Pachuca de Soto, </a:t>
            </a:r>
            <a:r>
              <a:rPr lang="es-MX" altLang="es-MX" sz="120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Hgo</a:t>
            </a:r>
            <a:r>
              <a:rPr lang="es-MX" altLang="es-MX" sz="12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s-MX" altLang="es-MX" sz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s-MX" altLang="es-MX" sz="1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Tel. </a:t>
            </a:r>
            <a:r>
              <a:rPr lang="es-MX" altLang="es-MX" sz="12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Directos: 771 715 03 47, </a:t>
            </a:r>
            <a:r>
              <a:rPr lang="es-MX" altLang="es-MX" sz="12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  </a:t>
            </a:r>
            <a:r>
              <a:rPr lang="es-MX" altLang="es-MX" sz="1200" b="1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771 716 85 84.</a:t>
            </a:r>
            <a:endParaRPr lang="es-E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8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296458"/>
              </p:ext>
            </p:extLst>
          </p:nvPr>
        </p:nvGraphicFramePr>
        <p:xfrm>
          <a:off x="428596" y="642918"/>
          <a:ext cx="8391876" cy="5674998"/>
        </p:xfrm>
        <a:graphic>
          <a:graphicData uri="http://schemas.openxmlformats.org/drawingml/2006/table">
            <a:tbl>
              <a:tblPr/>
              <a:tblGrid>
                <a:gridCol w="1983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68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7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ASPECTOS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CONTENIDOS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COORDINACIÓN</a:t>
                      </a:r>
                      <a:endParaRPr lang="es-MX" sz="90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HORARIO ESTIMADO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9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0" u="none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(REGISTRO DE ASISTENCIA)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b="0" u="none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0" u="none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 PRESENTACIÓN DE LA JORNADA. </a:t>
                      </a: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DEFINICIÓN DE OBJETIVOS DE TRABAJO.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GENERALIDADES DE LA ADMINISTRACIÓN DOCUMENTAL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DOCUMENTO DE ARCHIVO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CICLO VITAL DE LOS DOCUMENTOS.</a:t>
                      </a:r>
                    </a:p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   EL SISTEMA INSTITUCIONAL DE ARCHIVOS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 Área Coordinadora de Archivos</a:t>
                      </a: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Las Áreas operativas</a:t>
                      </a: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PROFR.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GUSTAVO C.C.</a:t>
                      </a: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10:00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10:30 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787">
                <a:tc>
                  <a:txBody>
                    <a:bodyPr/>
                    <a:lstStyle/>
                    <a:p>
                      <a:r>
                        <a:rPr lang="es-MX" sz="9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DICTÁMINACIÓN</a:t>
                      </a:r>
                      <a:r>
                        <a:rPr lang="es-MX" sz="9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DESTINO FINAL DE LA DOCUMENTACIÓN DE ARCHIVO</a:t>
                      </a:r>
                      <a:endParaRPr lang="es-MX" sz="9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DE DICTAMINACIÓN.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 </a:t>
                      </a:r>
                      <a:r>
                        <a:rPr lang="es-MX" sz="900" b="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 DE DICTAMEN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 determinar el “Destino final” 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expedientes de archivo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s-MX" sz="900" b="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s-MX" sz="900" b="0" i="1" u="sng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VISITA DE VERIFICACIÓN DE VALORACIÓN </a:t>
                      </a:r>
                      <a:r>
                        <a:rPr lang="es-MX" sz="900" b="0" i="1" u="sng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VIGENCIA DOCUMENTAL</a:t>
                      </a:r>
                      <a:r>
                        <a:rPr lang="es-MX" sz="900" b="0" i="1" u="sng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s-MX" sz="900" b="0" i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(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Autorización y Ejecución)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i="1" u="sng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MX" sz="900" b="0" i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MX" sz="900" b="0" i="1" u="sng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EMISIÓN DE DICTAMEN </a:t>
                      </a:r>
                      <a:r>
                        <a:rPr lang="es-MX" sz="900" b="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Baja Documental y/o Transferencia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s-MX" sz="900" b="0" i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Secundaria y en su caso: “DECLARATORIA DE PATRIMONIO DOCUMENTAL”.</a:t>
                      </a:r>
                      <a:endParaRPr lang="es-MX" sz="900" b="0" i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i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s-MX" sz="900" b="0" i="1" u="sng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CUMPLIMENTACIÓN</a:t>
                      </a:r>
                      <a:r>
                        <a:rPr lang="es-MX" sz="900" b="0" i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Resolutivos del Dictamen.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41" marR="3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10:30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11:00</a:t>
                      </a:r>
                      <a:endParaRPr lang="es-MX" sz="9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9458">
                <a:tc>
                  <a:txBody>
                    <a:bodyPr/>
                    <a:lstStyle/>
                    <a:p>
                      <a:r>
                        <a:rPr lang="es-MX" sz="9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SOLICITUD DE DICTAMEN</a:t>
                      </a:r>
                      <a:r>
                        <a:rPr lang="es-MX" sz="900" b="0" i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endParaRPr lang="es-MX" sz="900" b="0" i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FORMATOS OFICIALES PARA LA INTEGRACIÓN DE SOLICITUDES DE DICTAMEN</a:t>
                      </a:r>
                      <a:r>
                        <a:rPr lang="es-MX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BAJA DOCUMENTAL Y/O TRANSFERENCIA SECUNDARIA.</a:t>
                      </a:r>
                    </a:p>
                    <a:p>
                      <a:endParaRPr lang="es-MX" sz="9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0" marR="0" lvl="1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INVENTARIO DOCUMENTAL</a:t>
                      </a:r>
                    </a:p>
                    <a:p>
                      <a:pPr marL="685800" marR="0" lvl="1" indent="-2286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FICHA DE REVISIÓN Y CONTÉO DE INVENTARIO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OFICIO</a:t>
                      </a:r>
                      <a:r>
                        <a:rPr lang="es-MX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GESTIÓN.</a:t>
                      </a:r>
                      <a:endParaRPr lang="es-MX" sz="8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lang="es-MX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OFICIO DE SOLICITUD OFICIAL</a:t>
                      </a:r>
                    </a:p>
                  </a:txBody>
                  <a:tcPr marL="36541" marR="3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000" b="0" dirty="0" smtClean="0">
                          <a:solidFill>
                            <a:schemeClr val="tx1"/>
                          </a:solidFill>
                        </a:rPr>
                        <a:t>LIC. VERÓNICA MORALES SÁNCHEZ </a:t>
                      </a: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11:00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12:00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5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0" u="none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DEFINICIÓN DE TAREAS </a:t>
                      </a: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9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. TAREAS ESPECÍFICAS A DESARROLLAR.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DUDAS Y  COMENTARIOS GENERALES.</a:t>
                      </a:r>
                    </a:p>
                  </a:txBody>
                  <a:tcPr marL="36541" marR="36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endParaRPr lang="es-MX" sz="9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12:00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es-MX" sz="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12:30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36541" marR="3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928926" y="161488"/>
            <a:ext cx="31432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Arial" pitchFamily="34" charset="0"/>
                <a:cs typeface="Arial" pitchFamily="34" charset="0"/>
              </a:rPr>
              <a:t>PROGRAMA DE TRABAJO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14545" y="980728"/>
            <a:ext cx="4786346" cy="500066"/>
          </a:xfr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ctr"/>
            <a:r>
              <a:rPr lang="es-MX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 DE TRABAJO: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918" y="1916832"/>
            <a:ext cx="8229600" cy="1944216"/>
          </a:xfr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s-ES" altLang="es-MX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altLang="es-MX" sz="1800" dirty="0">
                <a:latin typeface="Arial" pitchFamily="34" charset="0"/>
                <a:cs typeface="Arial" pitchFamily="34" charset="0"/>
              </a:rPr>
              <a:t>El participante reconocerá las </a:t>
            </a:r>
          </a:p>
          <a:p>
            <a:pPr marL="0" indent="0" algn="ctr">
              <a:buNone/>
            </a:pPr>
            <a:r>
              <a:rPr lang="es-ES" altLang="es-MX" sz="1800" dirty="0">
                <a:latin typeface="Arial" pitchFamily="34" charset="0"/>
                <a:cs typeface="Arial" pitchFamily="34" charset="0"/>
              </a:rPr>
              <a:t>“</a:t>
            </a:r>
            <a:r>
              <a:rPr lang="es-ES" altLang="es-MX" sz="1800" b="1" dirty="0">
                <a:latin typeface="Arial" pitchFamily="34" charset="0"/>
                <a:cs typeface="Arial" pitchFamily="34" charset="0"/>
              </a:rPr>
              <a:t>Generalidades de la Administración Documental en el marco de la Normatividad vigente en la materia”, </a:t>
            </a:r>
            <a:r>
              <a:rPr lang="es-ES" altLang="es-MX" sz="1800" dirty="0">
                <a:latin typeface="Arial" pitchFamily="34" charset="0"/>
                <a:cs typeface="Arial" pitchFamily="34" charset="0"/>
              </a:rPr>
              <a:t>con énfasis en el </a:t>
            </a:r>
            <a:endParaRPr lang="es-ES" altLang="es-MX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altLang="es-MX" sz="2000" b="1" i="1" u="sng" dirty="0" smtClean="0">
                <a:latin typeface="Arial" pitchFamily="34" charset="0"/>
                <a:cs typeface="Arial" pitchFamily="34" charset="0"/>
              </a:rPr>
              <a:t>Proceso </a:t>
            </a:r>
            <a:r>
              <a:rPr lang="es-MX" altLang="es-MX" sz="2000" b="1" i="1" u="sng" dirty="0" smtClean="0">
                <a:latin typeface="Arial" pitchFamily="34" charset="0"/>
                <a:cs typeface="Arial" pitchFamily="34" charset="0"/>
              </a:rPr>
              <a:t>para la Emisión De Dictámenes De Baja Documental y/o Transferencia Secundaria</a:t>
            </a:r>
            <a:r>
              <a:rPr lang="es-ES" altLang="es-MX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s-ES" altLang="es-MX" sz="2000" dirty="0">
              <a:latin typeface="Arial" pitchFamily="34" charset="0"/>
              <a:cs typeface="Arial" pitchFamily="34" charset="0"/>
            </a:endParaRPr>
          </a:p>
          <a:p>
            <a:endParaRPr lang="es-MX" sz="1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471C621-0C7A-41CB-94A1-4DEA95D4C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59" y="4005064"/>
            <a:ext cx="2120797" cy="25113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CE6927A-AC1B-4C6D-AD8A-A6F2B44C8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4437112"/>
            <a:ext cx="4574514" cy="1531408"/>
          </a:xfrm>
          <a:prstGeom prst="rect">
            <a:avLst/>
          </a:prstGeom>
        </p:spPr>
      </p:pic>
      <p:pic>
        <p:nvPicPr>
          <p:cNvPr id="7" name="Picture 5" descr="C:\subdireccionadmva\logos\logo hidal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85751"/>
            <a:ext cx="7969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214546" y="357166"/>
            <a:ext cx="550072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1571604" y="496653"/>
            <a:ext cx="6715172" cy="6771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2000" b="1" dirty="0">
                <a:latin typeface="Arial" pitchFamily="34" charset="0"/>
                <a:cs typeface="Arial" pitchFamily="34" charset="0"/>
              </a:rPr>
              <a:t>¿QUÉ ES UN DOCUMENTO DE ARCHIVO?</a:t>
            </a:r>
          </a:p>
          <a:p>
            <a:pPr algn="ctr"/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00034" y="993859"/>
            <a:ext cx="8248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Arial" pitchFamily="34" charset="0"/>
                <a:cs typeface="Arial" pitchFamily="34" charset="0"/>
              </a:rPr>
              <a:t>“Aquel que registra un hecho, acto administrativo, jurídico, fiscal o contable, producido, recibido y utilizado en el  ejercicio de las facultades, competencias o funciones de los Sujetos Obligados…”</a:t>
            </a:r>
            <a:r>
              <a:rPr lang="es-MX" dirty="0"/>
              <a:t>                         </a:t>
            </a:r>
          </a:p>
          <a:p>
            <a:pPr algn="just"/>
            <a:r>
              <a:rPr lang="es-MX" dirty="0"/>
              <a:t>                                                                                                                     Art. 4- XXI LAEH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786446" y="2509830"/>
            <a:ext cx="3286116" cy="3724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CARACTERES  TÉCNICOS.</a:t>
            </a:r>
          </a:p>
          <a:p>
            <a:pPr algn="ctr"/>
            <a:endParaRPr lang="es-MX" dirty="0">
              <a:solidFill>
                <a:schemeClr val="tx1"/>
              </a:solidFill>
            </a:endParaRPr>
          </a:p>
          <a:p>
            <a:pPr marL="342900" indent="-342900" algn="just"/>
            <a:r>
              <a:rPr lang="es-MX" b="1" u="sng" dirty="0">
                <a:solidFill>
                  <a:schemeClr val="tx1"/>
                </a:solidFill>
              </a:rPr>
              <a:t>SERIADO.</a:t>
            </a:r>
            <a:r>
              <a:rPr lang="es-MX" dirty="0">
                <a:solidFill>
                  <a:schemeClr val="tx1"/>
                </a:solidFill>
              </a:rPr>
              <a:t> (Folio, código, fecha)</a:t>
            </a:r>
          </a:p>
          <a:p>
            <a:pPr marL="342900" indent="-342900" algn="just"/>
            <a:r>
              <a:rPr lang="es-MX" b="1" u="sng" dirty="0">
                <a:solidFill>
                  <a:schemeClr val="tx1"/>
                </a:solidFill>
              </a:rPr>
              <a:t>UNICIDAD</a:t>
            </a:r>
            <a:r>
              <a:rPr lang="es-MX" u="sng" dirty="0">
                <a:solidFill>
                  <a:schemeClr val="tx1"/>
                </a:solidFill>
              </a:rPr>
              <a:t>.</a:t>
            </a:r>
            <a:endParaRPr lang="es-MX" dirty="0">
              <a:solidFill>
                <a:schemeClr val="tx1"/>
              </a:solidFill>
            </a:endParaRPr>
          </a:p>
          <a:p>
            <a:pPr marL="342900" indent="-342900" algn="just"/>
            <a:r>
              <a:rPr lang="es-MX" b="1" u="sng" dirty="0">
                <a:solidFill>
                  <a:schemeClr val="tx1"/>
                </a:solidFill>
              </a:rPr>
              <a:t>ORGÁNICO.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Membrete, sellos, firmas.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Son evidencias  del  actividades y funciones.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Se integran en </a:t>
            </a:r>
            <a:r>
              <a:rPr lang="es-MX" u="sng" dirty="0">
                <a:solidFill>
                  <a:schemeClr val="tx1"/>
                </a:solidFill>
              </a:rPr>
              <a:t>expedientes </a:t>
            </a:r>
            <a:r>
              <a:rPr lang="es-MX" dirty="0">
                <a:solidFill>
                  <a:schemeClr val="tx1"/>
                </a:solidFill>
              </a:rPr>
              <a:t>que refieren asuntos relacionados con las funciones encomendadas.</a:t>
            </a:r>
          </a:p>
          <a:p>
            <a:pPr marL="342900" indent="-342900">
              <a:buFont typeface="Arial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  <a:p>
            <a:pPr marL="342900" indent="-342900" algn="just"/>
            <a:r>
              <a:rPr lang="es-MX" b="1" dirty="0">
                <a:solidFill>
                  <a:schemeClr val="tx1"/>
                </a:solidFill>
              </a:rPr>
              <a:t> </a:t>
            </a:r>
            <a:endParaRPr lang="es-MX" u="sng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14282" y="2143116"/>
            <a:ext cx="4000528" cy="449107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s-MX" i="1" dirty="0">
                <a:solidFill>
                  <a:schemeClr val="tx1"/>
                </a:solidFill>
              </a:rPr>
              <a:t>PAPELES DE  TRABAJO</a:t>
            </a:r>
          </a:p>
          <a:p>
            <a:pPr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Anotaciones personales</a:t>
            </a:r>
          </a:p>
          <a:p>
            <a:pPr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Directorios</a:t>
            </a:r>
          </a:p>
          <a:p>
            <a:pPr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Agendas. </a:t>
            </a:r>
          </a:p>
          <a:p>
            <a:pPr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Borradores</a:t>
            </a:r>
          </a:p>
          <a:p>
            <a:pPr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Revistas, folletos o</a:t>
            </a:r>
          </a:p>
          <a:p>
            <a:r>
              <a:rPr lang="es-MX" dirty="0">
                <a:solidFill>
                  <a:schemeClr val="tx1"/>
                </a:solidFill>
              </a:rPr>
              <a:t>  Publicaciones .</a:t>
            </a:r>
          </a:p>
          <a:p>
            <a:pPr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Bibliografía de apoyo.</a:t>
            </a:r>
          </a:p>
          <a:p>
            <a:pPr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Fotocopias </a:t>
            </a:r>
          </a:p>
          <a:p>
            <a:pPr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 Documentos normativos.</a:t>
            </a:r>
          </a:p>
          <a:p>
            <a:pPr>
              <a:buFont typeface="Arial" pitchFamily="34" charset="0"/>
              <a:buChar char="•"/>
            </a:pPr>
            <a:r>
              <a:rPr lang="es-MX" dirty="0">
                <a:solidFill>
                  <a:schemeClr val="tx1"/>
                </a:solidFill>
              </a:rPr>
              <a:t> Fuentes informativas </a:t>
            </a:r>
          </a:p>
          <a:p>
            <a:r>
              <a:rPr lang="es-MX" dirty="0">
                <a:solidFill>
                  <a:schemeClr val="tx1"/>
                </a:solidFill>
              </a:rPr>
              <a:t>   y de consulta.</a:t>
            </a:r>
          </a:p>
          <a:p>
            <a:r>
              <a:rPr lang="es-MX" dirty="0">
                <a:solidFill>
                  <a:schemeClr val="tx1"/>
                </a:solidFill>
              </a:rPr>
              <a:t>.manuales</a:t>
            </a:r>
          </a:p>
          <a:p>
            <a:pPr>
              <a:buFont typeface="Arial" pitchFamily="34" charset="0"/>
              <a:buChar char="•"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57488" y="2357430"/>
            <a:ext cx="2571768" cy="3500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DOCUMENTO DE ARCHIVO: </a:t>
            </a:r>
            <a:endParaRPr lang="es-MX" dirty="0">
              <a:solidFill>
                <a:schemeClr val="tx1"/>
              </a:solidFill>
            </a:endParaRPr>
          </a:p>
          <a:p>
            <a:pPr algn="ctr"/>
            <a:r>
              <a:rPr lang="es-MX" dirty="0">
                <a:solidFill>
                  <a:schemeClr val="tx1"/>
                </a:solidFill>
              </a:rPr>
              <a:t>Documento oficial relacionado con el cumplimiento de  las </a:t>
            </a:r>
            <a:r>
              <a:rPr lang="es-MX" u="sng" dirty="0">
                <a:solidFill>
                  <a:schemeClr val="tx1"/>
                </a:solidFill>
              </a:rPr>
              <a:t>funciones  asignadas</a:t>
            </a:r>
            <a:r>
              <a:rPr lang="es-MX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Con base en :</a:t>
            </a:r>
          </a:p>
          <a:p>
            <a:pPr algn="ctr">
              <a:buFont typeface="Arial" pitchFamily="34" charset="0"/>
              <a:buChar char="•"/>
            </a:pPr>
            <a:r>
              <a:rPr lang="es-MX" i="1" dirty="0">
                <a:solidFill>
                  <a:schemeClr val="tx1"/>
                </a:solidFill>
              </a:rPr>
              <a:t>Estructura orgánica</a:t>
            </a:r>
          </a:p>
          <a:p>
            <a:pPr algn="ctr">
              <a:buFont typeface="Arial" pitchFamily="34" charset="0"/>
              <a:buChar char="•"/>
            </a:pPr>
            <a:r>
              <a:rPr lang="es-MX" i="1" dirty="0">
                <a:solidFill>
                  <a:schemeClr val="tx1"/>
                </a:solidFill>
              </a:rPr>
              <a:t>Reglamento  Interno</a:t>
            </a:r>
          </a:p>
          <a:p>
            <a:pPr algn="ctr">
              <a:buFont typeface="Arial" pitchFamily="34" charset="0"/>
              <a:buChar char="•"/>
            </a:pPr>
            <a:r>
              <a:rPr lang="es-MX" i="1" dirty="0">
                <a:solidFill>
                  <a:schemeClr val="tx1"/>
                </a:solidFill>
              </a:rPr>
              <a:t>.Manual de Funciones</a:t>
            </a:r>
          </a:p>
        </p:txBody>
      </p:sp>
      <p:grpSp>
        <p:nvGrpSpPr>
          <p:cNvPr id="22" name="21 Grupo"/>
          <p:cNvGrpSpPr/>
          <p:nvPr/>
        </p:nvGrpSpPr>
        <p:grpSpPr>
          <a:xfrm>
            <a:off x="6429388" y="5429264"/>
            <a:ext cx="2000264" cy="707335"/>
            <a:chOff x="6429388" y="5507747"/>
            <a:chExt cx="2000264" cy="707335"/>
          </a:xfrm>
        </p:grpSpPr>
        <p:sp>
          <p:nvSpPr>
            <p:cNvPr id="15" name="14 Flecha izquierda y derecha"/>
            <p:cNvSpPr/>
            <p:nvPr/>
          </p:nvSpPr>
          <p:spPr>
            <a:xfrm>
              <a:off x="6429388" y="5507747"/>
              <a:ext cx="2000264" cy="707335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6807589" y="5643578"/>
              <a:ext cx="1121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/>
                <a:t>NORMATIVIDAD</a:t>
              </a:r>
            </a:p>
            <a:p>
              <a:r>
                <a:rPr lang="es-MX" sz="1000" dirty="0"/>
                <a:t>2007 ---- 2008</a:t>
              </a:r>
            </a:p>
          </p:txBody>
        </p:sp>
      </p:grpSp>
      <p:sp>
        <p:nvSpPr>
          <p:cNvPr id="21" name="20 Flecha curvada hacia arriba"/>
          <p:cNvSpPr/>
          <p:nvPr/>
        </p:nvSpPr>
        <p:spPr>
          <a:xfrm rot="10470856">
            <a:off x="4018485" y="2101993"/>
            <a:ext cx="1945435" cy="469575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071670" y="6072206"/>
            <a:ext cx="20002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i="1" dirty="0" smtClean="0">
                <a:latin typeface="Arial" pitchFamily="34" charset="0"/>
                <a:cs typeface="Arial" pitchFamily="34" charset="0"/>
              </a:rPr>
              <a:t>“DEPURACIÓN”</a:t>
            </a:r>
            <a:endParaRPr lang="es-MX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 descr="C:\subdireccionadmva\logos\logo hidal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116632"/>
            <a:ext cx="751707" cy="88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echa curvada hacia la izquierda 2"/>
          <p:cNvSpPr/>
          <p:nvPr/>
        </p:nvSpPr>
        <p:spPr>
          <a:xfrm rot="5076962">
            <a:off x="2763832" y="4900780"/>
            <a:ext cx="545573" cy="18782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2">
            <a:hlinkClick r:id="rId2" action="ppaction://hlinkfile"/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00232" y="428604"/>
            <a:ext cx="5429288" cy="57150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2104" tIns="41052" rIns="82104" bIns="4105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3200" b="1" dirty="0">
                <a:solidFill>
                  <a:schemeClr val="tx1"/>
                </a:solidFill>
                <a:latin typeface="+mj-lt"/>
              </a:rPr>
              <a:t>¿QUÉ ES UN ARCHIVO?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5753" y="1293728"/>
            <a:ext cx="814393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Arial" pitchFamily="34" charset="0"/>
                <a:cs typeface="Arial" pitchFamily="34" charset="0"/>
              </a:rPr>
              <a:t>“Conjunto orgánico de documentos en cualquier soporte o formato, producidos  o recibidos en el ejercicio de las atribuciones y funciones de los Sujetos Obligados y que ocupan un lugar determinado a partir de su estructura funcional u orgánica”                                                                                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Art. 4-I  LAEH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2" descr="http://www.trife.gob.mx/sites/default/files/archivo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071942"/>
            <a:ext cx="2088232" cy="15554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16" descr="http://blog.pucp.edu.pe/media/3577/20100504-or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929066"/>
            <a:ext cx="1993583" cy="16596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36" descr="http://blog.mhcache.com/es/wp-content/uploads/2010/07/ARchivo-Municipal-300x225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r="39521"/>
          <a:stretch>
            <a:fillRect/>
          </a:stretch>
        </p:blipFill>
        <p:spPr bwMode="auto">
          <a:xfrm>
            <a:off x="6701460" y="3860493"/>
            <a:ext cx="1728192" cy="178308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8 CuadroTexto"/>
          <p:cNvSpPr txBox="1"/>
          <p:nvPr/>
        </p:nvSpPr>
        <p:spPr>
          <a:xfrm>
            <a:off x="785786" y="3143248"/>
            <a:ext cx="157163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i="1" dirty="0">
                <a:latin typeface="Arial" pitchFamily="34" charset="0"/>
                <a:cs typeface="Arial" pitchFamily="34" charset="0"/>
              </a:rPr>
              <a:t>A. TRÁMITE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286116" y="3143248"/>
            <a:ext cx="264320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i="1" dirty="0">
                <a:latin typeface="Arial" pitchFamily="34" charset="0"/>
                <a:cs typeface="Arial" pitchFamily="34" charset="0"/>
              </a:rPr>
              <a:t>B</a:t>
            </a:r>
            <a:r>
              <a:rPr lang="es-MX" b="1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b="1" i="1" dirty="0">
                <a:latin typeface="Arial" pitchFamily="34" charset="0"/>
                <a:cs typeface="Arial" pitchFamily="34" charset="0"/>
              </a:rPr>
              <a:t>CONCENTRACIÓN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500826" y="3143248"/>
            <a:ext cx="207170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i="1" dirty="0">
                <a:latin typeface="Arial" pitchFamily="34" charset="0"/>
                <a:cs typeface="Arial" pitchFamily="34" charset="0"/>
              </a:rPr>
              <a:t>C</a:t>
            </a:r>
            <a:r>
              <a:rPr lang="es-MX" b="1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MX" b="1" i="1" dirty="0">
                <a:latin typeface="Arial" pitchFamily="34" charset="0"/>
                <a:cs typeface="Arial" pitchFamily="34" charset="0"/>
              </a:rPr>
              <a:t>HISTÓRICO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 Box 13"/>
          <p:cNvSpPr txBox="1">
            <a:spLocks noChangeArrowheads="1"/>
          </p:cNvSpPr>
          <p:nvPr/>
        </p:nvSpPr>
        <p:spPr bwMode="auto">
          <a:xfrm>
            <a:off x="6572264" y="5715016"/>
            <a:ext cx="1552575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VALORES PRIMARIOS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1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ADMINISTRATIVO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1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LEGAL 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10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FISCAL</a:t>
            </a:r>
            <a:endParaRPr lang="es-ES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" name="Text Box 13"/>
          <p:cNvSpPr txBox="1">
            <a:spLocks noChangeArrowheads="1"/>
          </p:cNvSpPr>
          <p:nvPr/>
        </p:nvSpPr>
        <p:spPr bwMode="auto">
          <a:xfrm>
            <a:off x="5214942" y="5500702"/>
            <a:ext cx="1409699" cy="430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TRANSFERENCIA PRIMARIA</a:t>
            </a:r>
            <a:endParaRPr lang="es-ES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0" name="Text Box 20"/>
          <p:cNvSpPr txBox="1">
            <a:spLocks noChangeArrowheads="1"/>
          </p:cNvSpPr>
          <p:nvPr/>
        </p:nvSpPr>
        <p:spPr bwMode="auto">
          <a:xfrm>
            <a:off x="7697819" y="3714752"/>
            <a:ext cx="1374775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1100" b="1" dirty="0" smtClean="0">
                <a:solidFill>
                  <a:schemeClr val="tx1"/>
                </a:solidFill>
                <a:latin typeface="+mj-lt"/>
              </a:rPr>
              <a:t>VALORES </a:t>
            </a:r>
            <a:r>
              <a:rPr lang="es-MX" sz="1100" b="1" dirty="0">
                <a:solidFill>
                  <a:schemeClr val="tx1"/>
                </a:solidFill>
                <a:latin typeface="+mj-lt"/>
              </a:rPr>
              <a:t>SECUNDARIOS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1100" b="1" u="sng" dirty="0">
                <a:solidFill>
                  <a:schemeClr val="tx1"/>
                </a:solidFill>
                <a:latin typeface="+mj-lt"/>
              </a:rPr>
              <a:t>EVIDENCIAL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1100" b="1" u="sng" dirty="0">
                <a:solidFill>
                  <a:schemeClr val="tx1"/>
                </a:solidFill>
                <a:latin typeface="+mj-lt"/>
              </a:rPr>
              <a:t>TESTIMONIAL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1100" b="1" u="sng" dirty="0">
                <a:solidFill>
                  <a:schemeClr val="tx1"/>
                </a:solidFill>
                <a:latin typeface="+mj-lt"/>
              </a:rPr>
              <a:t>INFORMATIVO</a:t>
            </a:r>
          </a:p>
          <a:p>
            <a:pPr algn="ctr">
              <a:spcBef>
                <a:spcPct val="50000"/>
              </a:spcBef>
              <a:defRPr/>
            </a:pPr>
            <a:endParaRPr lang="es-ES" sz="1100" b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8" name="Text Box 13"/>
          <p:cNvSpPr txBox="1">
            <a:spLocks noChangeArrowheads="1"/>
          </p:cNvSpPr>
          <p:nvPr/>
        </p:nvSpPr>
        <p:spPr bwMode="auto">
          <a:xfrm>
            <a:off x="3293944" y="3553271"/>
            <a:ext cx="2455488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 SECUNDARIA</a:t>
            </a:r>
            <a:endParaRPr lang="es-E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500066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 INSTITUCIONAL DE ARCHIVO*.</a:t>
            </a:r>
            <a:endParaRPr lang="es-MX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3"/>
          <p:cNvGrpSpPr>
            <a:grpSpLocks noChangeAspect="1"/>
          </p:cNvGrpSpPr>
          <p:nvPr/>
        </p:nvGrpSpPr>
        <p:grpSpPr bwMode="auto">
          <a:xfrm>
            <a:off x="469126" y="2065619"/>
            <a:ext cx="8215241" cy="3977195"/>
            <a:chOff x="717" y="675"/>
            <a:chExt cx="4936" cy="3550"/>
          </a:xfrm>
        </p:grpSpPr>
        <p:sp>
          <p:nvSpPr>
            <p:cNvPr id="10" name="AutoShape 12"/>
            <p:cNvSpPr>
              <a:spLocks noChangeAspect="1" noChangeArrowheads="1" noTextEdit="1"/>
            </p:cNvSpPr>
            <p:nvPr/>
          </p:nvSpPr>
          <p:spPr bwMode="auto">
            <a:xfrm>
              <a:off x="760" y="691"/>
              <a:ext cx="4843" cy="3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717" y="1989"/>
              <a:ext cx="1230" cy="52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11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 b="1" dirty="0"/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2106" y="2278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MX"/>
            </a:p>
          </p:txBody>
        </p:sp>
        <p:sp>
          <p:nvSpPr>
            <p:cNvPr id="292" name="Rectangle 22"/>
            <p:cNvSpPr>
              <a:spLocks noChangeArrowheads="1"/>
            </p:cNvSpPr>
            <p:nvPr/>
          </p:nvSpPr>
          <p:spPr bwMode="auto">
            <a:xfrm>
              <a:off x="2348" y="3519"/>
              <a:ext cx="901" cy="7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11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s-MX" dirty="0"/>
            </a:p>
          </p:txBody>
        </p: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3072" y="3306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MX"/>
            </a:p>
          </p:txBody>
        </p:sp>
        <p:sp>
          <p:nvSpPr>
            <p:cNvPr id="290" name="Rectangle 29"/>
            <p:cNvSpPr>
              <a:spLocks noChangeArrowheads="1"/>
            </p:cNvSpPr>
            <p:nvPr/>
          </p:nvSpPr>
          <p:spPr bwMode="auto">
            <a:xfrm>
              <a:off x="3335" y="2485"/>
              <a:ext cx="1073" cy="65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111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4030" y="2278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MX"/>
            </a:p>
          </p:txBody>
        </p:sp>
        <p:grpSp>
          <p:nvGrpSpPr>
            <p:cNvPr id="17" name="Group 37"/>
            <p:cNvGrpSpPr>
              <a:grpSpLocks/>
            </p:cNvGrpSpPr>
            <p:nvPr/>
          </p:nvGrpSpPr>
          <p:grpSpPr bwMode="auto">
            <a:xfrm>
              <a:off x="2739" y="1238"/>
              <a:ext cx="752" cy="588"/>
              <a:chOff x="2739" y="1238"/>
              <a:chExt cx="752" cy="588"/>
            </a:xfrm>
          </p:grpSpPr>
          <p:sp>
            <p:nvSpPr>
              <p:cNvPr id="287" name="Rectangle 35"/>
              <p:cNvSpPr>
                <a:spLocks noChangeArrowheads="1"/>
              </p:cNvSpPr>
              <p:nvPr/>
            </p:nvSpPr>
            <p:spPr bwMode="auto">
              <a:xfrm>
                <a:off x="2739" y="1238"/>
                <a:ext cx="644" cy="5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8" name="Rectangle 36"/>
              <p:cNvSpPr>
                <a:spLocks noChangeArrowheads="1"/>
              </p:cNvSpPr>
              <p:nvPr/>
            </p:nvSpPr>
            <p:spPr bwMode="auto">
              <a:xfrm>
                <a:off x="2739" y="1238"/>
                <a:ext cx="752" cy="5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8" name="Rectangle 38"/>
            <p:cNvSpPr>
              <a:spLocks noChangeArrowheads="1"/>
            </p:cNvSpPr>
            <p:nvPr/>
          </p:nvSpPr>
          <p:spPr bwMode="auto">
            <a:xfrm>
              <a:off x="3072" y="1249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MX"/>
            </a:p>
          </p:txBody>
        </p:sp>
        <p:grpSp>
          <p:nvGrpSpPr>
            <p:cNvPr id="24" name="Group 65"/>
            <p:cNvGrpSpPr>
              <a:grpSpLocks/>
            </p:cNvGrpSpPr>
            <p:nvPr/>
          </p:nvGrpSpPr>
          <p:grpSpPr bwMode="auto">
            <a:xfrm>
              <a:off x="4419" y="2477"/>
              <a:ext cx="308" cy="277"/>
              <a:chOff x="4419" y="2477"/>
              <a:chExt cx="308" cy="277"/>
            </a:xfrm>
          </p:grpSpPr>
          <p:sp>
            <p:nvSpPr>
              <p:cNvPr id="269" name="Freeform 62"/>
              <p:cNvSpPr>
                <a:spLocks/>
              </p:cNvSpPr>
              <p:nvPr/>
            </p:nvSpPr>
            <p:spPr bwMode="auto">
              <a:xfrm>
                <a:off x="4475" y="247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70" name="Freeform 63"/>
              <p:cNvSpPr>
                <a:spLocks/>
              </p:cNvSpPr>
              <p:nvPr/>
            </p:nvSpPr>
            <p:spPr bwMode="auto">
              <a:xfrm>
                <a:off x="4419" y="250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5" name="Group 69"/>
            <p:cNvGrpSpPr>
              <a:grpSpLocks/>
            </p:cNvGrpSpPr>
            <p:nvPr/>
          </p:nvGrpSpPr>
          <p:grpSpPr bwMode="auto">
            <a:xfrm>
              <a:off x="4419" y="2449"/>
              <a:ext cx="252" cy="497"/>
              <a:chOff x="4419" y="2449"/>
              <a:chExt cx="252" cy="497"/>
            </a:xfrm>
          </p:grpSpPr>
          <p:sp>
            <p:nvSpPr>
              <p:cNvPr id="267" name="Freeform 67"/>
              <p:cNvSpPr>
                <a:spLocks/>
              </p:cNvSpPr>
              <p:nvPr/>
            </p:nvSpPr>
            <p:spPr bwMode="auto">
              <a:xfrm>
                <a:off x="4419" y="269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8" name="Freeform 68"/>
              <p:cNvSpPr>
                <a:spLocks/>
              </p:cNvSpPr>
              <p:nvPr/>
            </p:nvSpPr>
            <p:spPr bwMode="auto">
              <a:xfrm>
                <a:off x="4419" y="244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6" name="Group 73"/>
            <p:cNvGrpSpPr>
              <a:grpSpLocks/>
            </p:cNvGrpSpPr>
            <p:nvPr/>
          </p:nvGrpSpPr>
          <p:grpSpPr bwMode="auto">
            <a:xfrm>
              <a:off x="4419" y="2484"/>
              <a:ext cx="252" cy="525"/>
              <a:chOff x="4419" y="2484"/>
              <a:chExt cx="252" cy="525"/>
            </a:xfrm>
          </p:grpSpPr>
          <p:sp>
            <p:nvSpPr>
              <p:cNvPr id="264" name="Freeform 71"/>
              <p:cNvSpPr>
                <a:spLocks/>
              </p:cNvSpPr>
              <p:nvPr/>
            </p:nvSpPr>
            <p:spPr bwMode="auto">
              <a:xfrm>
                <a:off x="4419" y="275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5" name="Freeform 72"/>
              <p:cNvSpPr>
                <a:spLocks/>
              </p:cNvSpPr>
              <p:nvPr/>
            </p:nvSpPr>
            <p:spPr bwMode="auto">
              <a:xfrm>
                <a:off x="4419" y="248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7" name="Group 77"/>
            <p:cNvGrpSpPr>
              <a:grpSpLocks/>
            </p:cNvGrpSpPr>
            <p:nvPr/>
          </p:nvGrpSpPr>
          <p:grpSpPr bwMode="auto">
            <a:xfrm>
              <a:off x="4419" y="2519"/>
              <a:ext cx="252" cy="490"/>
              <a:chOff x="4419" y="2519"/>
              <a:chExt cx="252" cy="490"/>
            </a:xfrm>
          </p:grpSpPr>
          <p:sp>
            <p:nvSpPr>
              <p:cNvPr id="261" name="Freeform 75"/>
              <p:cNvSpPr>
                <a:spLocks/>
              </p:cNvSpPr>
              <p:nvPr/>
            </p:nvSpPr>
            <p:spPr bwMode="auto">
              <a:xfrm>
                <a:off x="4419" y="275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2" name="Freeform 76"/>
              <p:cNvSpPr>
                <a:spLocks/>
              </p:cNvSpPr>
              <p:nvPr/>
            </p:nvSpPr>
            <p:spPr bwMode="auto">
              <a:xfrm>
                <a:off x="4419" y="251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8" name="Group 81"/>
            <p:cNvGrpSpPr>
              <a:grpSpLocks/>
            </p:cNvGrpSpPr>
            <p:nvPr/>
          </p:nvGrpSpPr>
          <p:grpSpPr bwMode="auto">
            <a:xfrm>
              <a:off x="4419" y="2547"/>
              <a:ext cx="252" cy="526"/>
              <a:chOff x="4419" y="2547"/>
              <a:chExt cx="252" cy="526"/>
            </a:xfrm>
          </p:grpSpPr>
          <p:sp>
            <p:nvSpPr>
              <p:cNvPr id="258" name="Freeform 79"/>
              <p:cNvSpPr>
                <a:spLocks/>
              </p:cNvSpPr>
              <p:nvPr/>
            </p:nvSpPr>
            <p:spPr bwMode="auto">
              <a:xfrm>
                <a:off x="4419" y="282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9" name="Freeform 80"/>
              <p:cNvSpPr>
                <a:spLocks/>
              </p:cNvSpPr>
              <p:nvPr/>
            </p:nvSpPr>
            <p:spPr bwMode="auto">
              <a:xfrm>
                <a:off x="4419" y="254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9" name="Group 85"/>
            <p:cNvGrpSpPr>
              <a:grpSpLocks/>
            </p:cNvGrpSpPr>
            <p:nvPr/>
          </p:nvGrpSpPr>
          <p:grpSpPr bwMode="auto">
            <a:xfrm>
              <a:off x="4408" y="2582"/>
              <a:ext cx="263" cy="552"/>
              <a:chOff x="4408" y="2582"/>
              <a:chExt cx="263" cy="552"/>
            </a:xfrm>
          </p:grpSpPr>
          <p:sp>
            <p:nvSpPr>
              <p:cNvPr id="255" name="Freeform 83"/>
              <p:cNvSpPr>
                <a:spLocks/>
              </p:cNvSpPr>
              <p:nvPr/>
            </p:nvSpPr>
            <p:spPr bwMode="auto">
              <a:xfrm>
                <a:off x="4408" y="288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6" name="Freeform 84"/>
              <p:cNvSpPr>
                <a:spLocks/>
              </p:cNvSpPr>
              <p:nvPr/>
            </p:nvSpPr>
            <p:spPr bwMode="auto">
              <a:xfrm>
                <a:off x="4419" y="258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1" name="Freeform 90"/>
            <p:cNvSpPr>
              <a:spLocks noEditPoints="1"/>
            </p:cNvSpPr>
            <p:nvPr/>
          </p:nvSpPr>
          <p:spPr bwMode="auto">
            <a:xfrm>
              <a:off x="1249" y="2662"/>
              <a:ext cx="927" cy="1176"/>
            </a:xfrm>
            <a:custGeom>
              <a:avLst/>
              <a:gdLst>
                <a:gd name="T0" fmla="*/ 32 w 654"/>
                <a:gd name="T1" fmla="*/ 0 h 762"/>
                <a:gd name="T2" fmla="*/ 37 w 654"/>
                <a:gd name="T3" fmla="*/ 148 h 762"/>
                <a:gd name="T4" fmla="*/ 55 w 654"/>
                <a:gd name="T5" fmla="*/ 293 h 762"/>
                <a:gd name="T6" fmla="*/ 82 w 654"/>
                <a:gd name="T7" fmla="*/ 437 h 762"/>
                <a:gd name="T8" fmla="*/ 117 w 654"/>
                <a:gd name="T9" fmla="*/ 575 h 762"/>
                <a:gd name="T10" fmla="*/ 160 w 654"/>
                <a:gd name="T11" fmla="*/ 710 h 762"/>
                <a:gd name="T12" fmla="*/ 214 w 654"/>
                <a:gd name="T13" fmla="*/ 839 h 762"/>
                <a:gd name="T14" fmla="*/ 273 w 654"/>
                <a:gd name="T15" fmla="*/ 962 h 762"/>
                <a:gd name="T16" fmla="*/ 339 w 654"/>
                <a:gd name="T17" fmla="*/ 1074 h 762"/>
                <a:gd name="T18" fmla="*/ 413 w 654"/>
                <a:gd name="T19" fmla="*/ 1180 h 762"/>
                <a:gd name="T20" fmla="*/ 489 w 654"/>
                <a:gd name="T21" fmla="*/ 1276 h 762"/>
                <a:gd name="T22" fmla="*/ 571 w 654"/>
                <a:gd name="T23" fmla="*/ 1359 h 762"/>
                <a:gd name="T24" fmla="*/ 655 w 654"/>
                <a:gd name="T25" fmla="*/ 1429 h 762"/>
                <a:gd name="T26" fmla="*/ 742 w 654"/>
                <a:gd name="T27" fmla="*/ 1485 h 762"/>
                <a:gd name="T28" fmla="*/ 830 w 654"/>
                <a:gd name="T29" fmla="*/ 1526 h 762"/>
                <a:gd name="T30" fmla="*/ 934 w 654"/>
                <a:gd name="T31" fmla="*/ 1554 h 762"/>
                <a:gd name="T32" fmla="*/ 927 w 654"/>
                <a:gd name="T33" fmla="*/ 1598 h 762"/>
                <a:gd name="T34" fmla="*/ 820 w 654"/>
                <a:gd name="T35" fmla="*/ 1570 h 762"/>
                <a:gd name="T36" fmla="*/ 728 w 654"/>
                <a:gd name="T37" fmla="*/ 1526 h 762"/>
                <a:gd name="T38" fmla="*/ 638 w 654"/>
                <a:gd name="T39" fmla="*/ 1469 h 762"/>
                <a:gd name="T40" fmla="*/ 551 w 654"/>
                <a:gd name="T41" fmla="*/ 1395 h 762"/>
                <a:gd name="T42" fmla="*/ 466 w 654"/>
                <a:gd name="T43" fmla="*/ 1309 h 762"/>
                <a:gd name="T44" fmla="*/ 388 w 654"/>
                <a:gd name="T45" fmla="*/ 1212 h 762"/>
                <a:gd name="T46" fmla="*/ 316 w 654"/>
                <a:gd name="T47" fmla="*/ 1105 h 762"/>
                <a:gd name="T48" fmla="*/ 247 w 654"/>
                <a:gd name="T49" fmla="*/ 986 h 762"/>
                <a:gd name="T50" fmla="*/ 186 w 654"/>
                <a:gd name="T51" fmla="*/ 861 h 762"/>
                <a:gd name="T52" fmla="*/ 133 w 654"/>
                <a:gd name="T53" fmla="*/ 729 h 762"/>
                <a:gd name="T54" fmla="*/ 87 w 654"/>
                <a:gd name="T55" fmla="*/ 591 h 762"/>
                <a:gd name="T56" fmla="*/ 50 w 654"/>
                <a:gd name="T57" fmla="*/ 447 h 762"/>
                <a:gd name="T58" fmla="*/ 24 w 654"/>
                <a:gd name="T59" fmla="*/ 301 h 762"/>
                <a:gd name="T60" fmla="*/ 5 w 654"/>
                <a:gd name="T61" fmla="*/ 151 h 762"/>
                <a:gd name="T62" fmla="*/ 0 w 654"/>
                <a:gd name="T63" fmla="*/ 4 h 762"/>
                <a:gd name="T64" fmla="*/ 32 w 654"/>
                <a:gd name="T65" fmla="*/ 0 h 762"/>
                <a:gd name="T66" fmla="*/ 917 w 654"/>
                <a:gd name="T67" fmla="*/ 1507 h 762"/>
                <a:gd name="T68" fmla="*/ 1011 w 654"/>
                <a:gd name="T69" fmla="*/ 1585 h 762"/>
                <a:gd name="T70" fmla="*/ 910 w 654"/>
                <a:gd name="T71" fmla="*/ 1640 h 762"/>
                <a:gd name="T72" fmla="*/ 917 w 654"/>
                <a:gd name="T73" fmla="*/ 1507 h 7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4"/>
                <a:gd name="T112" fmla="*/ 0 h 762"/>
                <a:gd name="T113" fmla="*/ 654 w 654"/>
                <a:gd name="T114" fmla="*/ 762 h 7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4" h="762">
                  <a:moveTo>
                    <a:pt x="21" y="0"/>
                  </a:moveTo>
                  <a:lnTo>
                    <a:pt x="24" y="69"/>
                  </a:lnTo>
                  <a:lnTo>
                    <a:pt x="35" y="136"/>
                  </a:lnTo>
                  <a:lnTo>
                    <a:pt x="53" y="203"/>
                  </a:lnTo>
                  <a:lnTo>
                    <a:pt x="76" y="267"/>
                  </a:lnTo>
                  <a:lnTo>
                    <a:pt x="104" y="330"/>
                  </a:lnTo>
                  <a:lnTo>
                    <a:pt x="138" y="390"/>
                  </a:lnTo>
                  <a:lnTo>
                    <a:pt x="177" y="447"/>
                  </a:lnTo>
                  <a:lnTo>
                    <a:pt x="220" y="499"/>
                  </a:lnTo>
                  <a:lnTo>
                    <a:pt x="267" y="548"/>
                  </a:lnTo>
                  <a:lnTo>
                    <a:pt x="316" y="593"/>
                  </a:lnTo>
                  <a:lnTo>
                    <a:pt x="369" y="631"/>
                  </a:lnTo>
                  <a:lnTo>
                    <a:pt x="424" y="664"/>
                  </a:lnTo>
                  <a:lnTo>
                    <a:pt x="480" y="690"/>
                  </a:lnTo>
                  <a:lnTo>
                    <a:pt x="537" y="709"/>
                  </a:lnTo>
                  <a:lnTo>
                    <a:pt x="604" y="722"/>
                  </a:lnTo>
                  <a:lnTo>
                    <a:pt x="600" y="742"/>
                  </a:lnTo>
                  <a:lnTo>
                    <a:pt x="531" y="729"/>
                  </a:lnTo>
                  <a:lnTo>
                    <a:pt x="471" y="709"/>
                  </a:lnTo>
                  <a:lnTo>
                    <a:pt x="413" y="682"/>
                  </a:lnTo>
                  <a:lnTo>
                    <a:pt x="356" y="648"/>
                  </a:lnTo>
                  <a:lnTo>
                    <a:pt x="302" y="608"/>
                  </a:lnTo>
                  <a:lnTo>
                    <a:pt x="251" y="563"/>
                  </a:lnTo>
                  <a:lnTo>
                    <a:pt x="204" y="513"/>
                  </a:lnTo>
                  <a:lnTo>
                    <a:pt x="160" y="458"/>
                  </a:lnTo>
                  <a:lnTo>
                    <a:pt x="121" y="400"/>
                  </a:lnTo>
                  <a:lnTo>
                    <a:pt x="86" y="339"/>
                  </a:lnTo>
                  <a:lnTo>
                    <a:pt x="56" y="275"/>
                  </a:lnTo>
                  <a:lnTo>
                    <a:pt x="32" y="208"/>
                  </a:lnTo>
                  <a:lnTo>
                    <a:pt x="15" y="140"/>
                  </a:lnTo>
                  <a:lnTo>
                    <a:pt x="3" y="70"/>
                  </a:lnTo>
                  <a:lnTo>
                    <a:pt x="0" y="2"/>
                  </a:lnTo>
                  <a:lnTo>
                    <a:pt x="21" y="0"/>
                  </a:lnTo>
                  <a:close/>
                  <a:moveTo>
                    <a:pt x="594" y="700"/>
                  </a:moveTo>
                  <a:lnTo>
                    <a:pt x="654" y="736"/>
                  </a:lnTo>
                  <a:lnTo>
                    <a:pt x="589" y="762"/>
                  </a:lnTo>
                  <a:lnTo>
                    <a:pt x="594" y="70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Freeform 91"/>
            <p:cNvSpPr>
              <a:spLocks noEditPoints="1"/>
            </p:cNvSpPr>
            <p:nvPr/>
          </p:nvSpPr>
          <p:spPr bwMode="auto">
            <a:xfrm>
              <a:off x="3292" y="3073"/>
              <a:ext cx="754" cy="701"/>
            </a:xfrm>
            <a:custGeom>
              <a:avLst/>
              <a:gdLst>
                <a:gd name="T0" fmla="*/ 0 w 672"/>
                <a:gd name="T1" fmla="*/ 679 h 745"/>
                <a:gd name="T2" fmla="*/ 45 w 672"/>
                <a:gd name="T3" fmla="*/ 675 h 745"/>
                <a:gd name="T4" fmla="*/ 91 w 672"/>
                <a:gd name="T5" fmla="*/ 663 h 745"/>
                <a:gd name="T6" fmla="*/ 133 w 672"/>
                <a:gd name="T7" fmla="*/ 646 h 745"/>
                <a:gd name="T8" fmla="*/ 176 w 672"/>
                <a:gd name="T9" fmla="*/ 621 h 745"/>
                <a:gd name="T10" fmla="*/ 218 w 672"/>
                <a:gd name="T11" fmla="*/ 590 h 745"/>
                <a:gd name="T12" fmla="*/ 257 w 672"/>
                <a:gd name="T13" fmla="*/ 554 h 745"/>
                <a:gd name="T14" fmla="*/ 295 w 672"/>
                <a:gd name="T15" fmla="*/ 512 h 745"/>
                <a:gd name="T16" fmla="*/ 330 w 672"/>
                <a:gd name="T17" fmla="*/ 466 h 745"/>
                <a:gd name="T18" fmla="*/ 362 w 672"/>
                <a:gd name="T19" fmla="*/ 417 h 745"/>
                <a:gd name="T20" fmla="*/ 392 w 672"/>
                <a:gd name="T21" fmla="*/ 364 h 745"/>
                <a:gd name="T22" fmla="*/ 418 w 672"/>
                <a:gd name="T23" fmla="*/ 307 h 745"/>
                <a:gd name="T24" fmla="*/ 440 w 672"/>
                <a:gd name="T25" fmla="*/ 248 h 745"/>
                <a:gd name="T26" fmla="*/ 456 w 672"/>
                <a:gd name="T27" fmla="*/ 189 h 745"/>
                <a:gd name="T28" fmla="*/ 469 w 672"/>
                <a:gd name="T29" fmla="*/ 126 h 745"/>
                <a:gd name="T30" fmla="*/ 477 w 672"/>
                <a:gd name="T31" fmla="*/ 63 h 745"/>
                <a:gd name="T32" fmla="*/ 478 w 672"/>
                <a:gd name="T33" fmla="*/ 48 h 745"/>
                <a:gd name="T34" fmla="*/ 494 w 672"/>
                <a:gd name="T35" fmla="*/ 49 h 745"/>
                <a:gd name="T36" fmla="*/ 494 w 672"/>
                <a:gd name="T37" fmla="*/ 66 h 745"/>
                <a:gd name="T38" fmla="*/ 485 w 672"/>
                <a:gd name="T39" fmla="*/ 131 h 745"/>
                <a:gd name="T40" fmla="*/ 471 w 672"/>
                <a:gd name="T41" fmla="*/ 195 h 745"/>
                <a:gd name="T42" fmla="*/ 454 w 672"/>
                <a:gd name="T43" fmla="*/ 257 h 745"/>
                <a:gd name="T44" fmla="*/ 431 w 672"/>
                <a:gd name="T45" fmla="*/ 316 h 745"/>
                <a:gd name="T46" fmla="*/ 405 w 672"/>
                <a:gd name="T47" fmla="*/ 375 h 745"/>
                <a:gd name="T48" fmla="*/ 374 w 672"/>
                <a:gd name="T49" fmla="*/ 429 h 745"/>
                <a:gd name="T50" fmla="*/ 342 w 672"/>
                <a:gd name="T51" fmla="*/ 480 h 745"/>
                <a:gd name="T52" fmla="*/ 305 w 672"/>
                <a:gd name="T53" fmla="*/ 526 h 745"/>
                <a:gd name="T54" fmla="*/ 266 w 672"/>
                <a:gd name="T55" fmla="*/ 569 h 745"/>
                <a:gd name="T56" fmla="*/ 225 w 672"/>
                <a:gd name="T57" fmla="*/ 607 h 745"/>
                <a:gd name="T58" fmla="*/ 183 w 672"/>
                <a:gd name="T59" fmla="*/ 638 h 745"/>
                <a:gd name="T60" fmla="*/ 138 w 672"/>
                <a:gd name="T61" fmla="*/ 663 h 745"/>
                <a:gd name="T62" fmla="*/ 93 w 672"/>
                <a:gd name="T63" fmla="*/ 683 h 745"/>
                <a:gd name="T64" fmla="*/ 46 w 672"/>
                <a:gd name="T65" fmla="*/ 694 h 745"/>
                <a:gd name="T66" fmla="*/ 1 w 672"/>
                <a:gd name="T67" fmla="*/ 698 h 745"/>
                <a:gd name="T68" fmla="*/ 0 w 672"/>
                <a:gd name="T69" fmla="*/ 679 h 745"/>
                <a:gd name="T70" fmla="*/ 461 w 672"/>
                <a:gd name="T71" fmla="*/ 58 h 745"/>
                <a:gd name="T72" fmla="*/ 488 w 672"/>
                <a:gd name="T73" fmla="*/ 0 h 745"/>
                <a:gd name="T74" fmla="*/ 509 w 672"/>
                <a:gd name="T75" fmla="*/ 61 h 745"/>
                <a:gd name="T76" fmla="*/ 461 w 672"/>
                <a:gd name="T77" fmla="*/ 58 h 7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2"/>
                <a:gd name="T118" fmla="*/ 0 h 745"/>
                <a:gd name="T119" fmla="*/ 672 w 672"/>
                <a:gd name="T120" fmla="*/ 745 h 7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2" h="745">
                  <a:moveTo>
                    <a:pt x="0" y="725"/>
                  </a:moveTo>
                  <a:lnTo>
                    <a:pt x="60" y="720"/>
                  </a:lnTo>
                  <a:lnTo>
                    <a:pt x="119" y="708"/>
                  </a:lnTo>
                  <a:lnTo>
                    <a:pt x="176" y="689"/>
                  </a:lnTo>
                  <a:lnTo>
                    <a:pt x="232" y="663"/>
                  </a:lnTo>
                  <a:lnTo>
                    <a:pt x="287" y="630"/>
                  </a:lnTo>
                  <a:lnTo>
                    <a:pt x="339" y="591"/>
                  </a:lnTo>
                  <a:lnTo>
                    <a:pt x="389" y="547"/>
                  </a:lnTo>
                  <a:lnTo>
                    <a:pt x="435" y="498"/>
                  </a:lnTo>
                  <a:lnTo>
                    <a:pt x="478" y="445"/>
                  </a:lnTo>
                  <a:lnTo>
                    <a:pt x="517" y="388"/>
                  </a:lnTo>
                  <a:lnTo>
                    <a:pt x="551" y="328"/>
                  </a:lnTo>
                  <a:lnTo>
                    <a:pt x="580" y="265"/>
                  </a:lnTo>
                  <a:lnTo>
                    <a:pt x="602" y="201"/>
                  </a:lnTo>
                  <a:lnTo>
                    <a:pt x="619" y="134"/>
                  </a:lnTo>
                  <a:lnTo>
                    <a:pt x="630" y="67"/>
                  </a:lnTo>
                  <a:lnTo>
                    <a:pt x="631" y="52"/>
                  </a:lnTo>
                  <a:lnTo>
                    <a:pt x="652" y="53"/>
                  </a:lnTo>
                  <a:lnTo>
                    <a:pt x="651" y="70"/>
                  </a:lnTo>
                  <a:lnTo>
                    <a:pt x="640" y="140"/>
                  </a:lnTo>
                  <a:lnTo>
                    <a:pt x="622" y="208"/>
                  </a:lnTo>
                  <a:lnTo>
                    <a:pt x="598" y="275"/>
                  </a:lnTo>
                  <a:lnTo>
                    <a:pt x="569" y="338"/>
                  </a:lnTo>
                  <a:lnTo>
                    <a:pt x="534" y="400"/>
                  </a:lnTo>
                  <a:lnTo>
                    <a:pt x="494" y="458"/>
                  </a:lnTo>
                  <a:lnTo>
                    <a:pt x="451" y="512"/>
                  </a:lnTo>
                  <a:lnTo>
                    <a:pt x="402" y="562"/>
                  </a:lnTo>
                  <a:lnTo>
                    <a:pt x="352" y="608"/>
                  </a:lnTo>
                  <a:lnTo>
                    <a:pt x="298" y="648"/>
                  </a:lnTo>
                  <a:lnTo>
                    <a:pt x="241" y="681"/>
                  </a:lnTo>
                  <a:lnTo>
                    <a:pt x="182" y="708"/>
                  </a:lnTo>
                  <a:lnTo>
                    <a:pt x="123" y="729"/>
                  </a:lnTo>
                  <a:lnTo>
                    <a:pt x="61" y="741"/>
                  </a:lnTo>
                  <a:lnTo>
                    <a:pt x="1" y="745"/>
                  </a:lnTo>
                  <a:lnTo>
                    <a:pt x="0" y="725"/>
                  </a:lnTo>
                  <a:close/>
                  <a:moveTo>
                    <a:pt x="609" y="62"/>
                  </a:moveTo>
                  <a:lnTo>
                    <a:pt x="644" y="0"/>
                  </a:lnTo>
                  <a:lnTo>
                    <a:pt x="672" y="65"/>
                  </a:lnTo>
                  <a:lnTo>
                    <a:pt x="609" y="62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34" name="Group 95"/>
            <p:cNvGrpSpPr>
              <a:grpSpLocks/>
            </p:cNvGrpSpPr>
            <p:nvPr/>
          </p:nvGrpSpPr>
          <p:grpSpPr bwMode="auto">
            <a:xfrm>
              <a:off x="4993" y="1224"/>
              <a:ext cx="660" cy="602"/>
              <a:chOff x="4993" y="1224"/>
              <a:chExt cx="660" cy="602"/>
            </a:xfrm>
          </p:grpSpPr>
          <p:sp>
            <p:nvSpPr>
              <p:cNvPr id="249" name="Rectangle 93"/>
              <p:cNvSpPr>
                <a:spLocks noChangeArrowheads="1"/>
              </p:cNvSpPr>
              <p:nvPr/>
            </p:nvSpPr>
            <p:spPr bwMode="auto">
              <a:xfrm>
                <a:off x="4993" y="1238"/>
                <a:ext cx="644" cy="5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0" name="Rectangle 94"/>
              <p:cNvSpPr>
                <a:spLocks noChangeArrowheads="1"/>
              </p:cNvSpPr>
              <p:nvPr/>
            </p:nvSpPr>
            <p:spPr bwMode="auto">
              <a:xfrm>
                <a:off x="4993" y="1224"/>
                <a:ext cx="660" cy="60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1113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35" name="Rectangle 96"/>
            <p:cNvSpPr>
              <a:spLocks noChangeArrowheads="1"/>
            </p:cNvSpPr>
            <p:nvPr/>
          </p:nvSpPr>
          <p:spPr bwMode="auto">
            <a:xfrm>
              <a:off x="5325" y="1249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MX"/>
            </a:p>
          </p:txBody>
        </p:sp>
        <p:sp>
          <p:nvSpPr>
            <p:cNvPr id="36" name="Rectangle 97"/>
            <p:cNvSpPr>
              <a:spLocks noChangeArrowheads="1"/>
            </p:cNvSpPr>
            <p:nvPr/>
          </p:nvSpPr>
          <p:spPr bwMode="auto">
            <a:xfrm>
              <a:off x="5325" y="1354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MX"/>
            </a:p>
          </p:txBody>
        </p:sp>
        <p:sp>
          <p:nvSpPr>
            <p:cNvPr id="37" name="Rectangle 98"/>
            <p:cNvSpPr>
              <a:spLocks noChangeArrowheads="1"/>
            </p:cNvSpPr>
            <p:nvPr/>
          </p:nvSpPr>
          <p:spPr bwMode="auto">
            <a:xfrm>
              <a:off x="5083" y="1307"/>
              <a:ext cx="48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s-E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Baja </a:t>
              </a:r>
            </a:p>
            <a:p>
              <a:pPr algn="ctr"/>
              <a:r>
                <a:rPr lang="es-E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Definitiva</a:t>
              </a:r>
              <a:endParaRPr lang="es-E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Freeform 107"/>
            <p:cNvSpPr>
              <a:spLocks/>
            </p:cNvSpPr>
            <p:nvPr/>
          </p:nvSpPr>
          <p:spPr bwMode="auto">
            <a:xfrm>
              <a:off x="4727" y="2694"/>
              <a:ext cx="252" cy="252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0 h 576"/>
                <a:gd name="T4" fmla="*/ 0 w 576"/>
                <a:gd name="T5" fmla="*/ 0 h 576"/>
                <a:gd name="T6" fmla="*/ 0 w 576"/>
                <a:gd name="T7" fmla="*/ 0 h 576"/>
                <a:gd name="T8" fmla="*/ 0 w 576"/>
                <a:gd name="T9" fmla="*/ 0 h 576"/>
                <a:gd name="T10" fmla="*/ 0 w 576"/>
                <a:gd name="T11" fmla="*/ 0 h 576"/>
                <a:gd name="T12" fmla="*/ 0 w 576"/>
                <a:gd name="T13" fmla="*/ 0 h 576"/>
                <a:gd name="T14" fmla="*/ 0 w 576"/>
                <a:gd name="T15" fmla="*/ 0 h 576"/>
                <a:gd name="T16" fmla="*/ 0 w 576"/>
                <a:gd name="T17" fmla="*/ 0 h 576"/>
                <a:gd name="T18" fmla="*/ 0 w 576"/>
                <a:gd name="T19" fmla="*/ 0 h 576"/>
                <a:gd name="T20" fmla="*/ 0 w 576"/>
                <a:gd name="T21" fmla="*/ 0 h 576"/>
                <a:gd name="T22" fmla="*/ 0 w 576"/>
                <a:gd name="T23" fmla="*/ 0 h 576"/>
                <a:gd name="T24" fmla="*/ 0 w 576"/>
                <a:gd name="T25" fmla="*/ 0 h 576"/>
                <a:gd name="T26" fmla="*/ 0 w 576"/>
                <a:gd name="T27" fmla="*/ 0 h 576"/>
                <a:gd name="T28" fmla="*/ 0 w 576"/>
                <a:gd name="T29" fmla="*/ 0 h 576"/>
                <a:gd name="T30" fmla="*/ 0 w 576"/>
                <a:gd name="T31" fmla="*/ 0 h 576"/>
                <a:gd name="T32" fmla="*/ 0 w 576"/>
                <a:gd name="T33" fmla="*/ 0 h 576"/>
                <a:gd name="T34" fmla="*/ 0 w 576"/>
                <a:gd name="T35" fmla="*/ 0 h 576"/>
                <a:gd name="T36" fmla="*/ 0 w 576"/>
                <a:gd name="T37" fmla="*/ 0 h 576"/>
                <a:gd name="T38" fmla="*/ 0 w 576"/>
                <a:gd name="T39" fmla="*/ 0 h 576"/>
                <a:gd name="T40" fmla="*/ 0 w 576"/>
                <a:gd name="T41" fmla="*/ 0 h 576"/>
                <a:gd name="T42" fmla="*/ 0 w 576"/>
                <a:gd name="T43" fmla="*/ 0 h 576"/>
                <a:gd name="T44" fmla="*/ 0 w 576"/>
                <a:gd name="T45" fmla="*/ 0 h 576"/>
                <a:gd name="T46" fmla="*/ 0 w 576"/>
                <a:gd name="T47" fmla="*/ 0 h 5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6"/>
                <a:gd name="T73" fmla="*/ 0 h 576"/>
                <a:gd name="T74" fmla="*/ 576 w 576"/>
                <a:gd name="T75" fmla="*/ 576 h 5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6" h="576">
                  <a:moveTo>
                    <a:pt x="528" y="87"/>
                  </a:moveTo>
                  <a:cubicBezTo>
                    <a:pt x="293" y="87"/>
                    <a:pt x="245" y="87"/>
                    <a:pt x="242" y="83"/>
                  </a:cubicBezTo>
                  <a:cubicBezTo>
                    <a:pt x="242" y="79"/>
                    <a:pt x="239" y="75"/>
                    <a:pt x="239" y="66"/>
                  </a:cubicBezTo>
                  <a:cubicBezTo>
                    <a:pt x="239" y="58"/>
                    <a:pt x="235" y="50"/>
                    <a:pt x="232" y="38"/>
                  </a:cubicBezTo>
                  <a:cubicBezTo>
                    <a:pt x="229" y="29"/>
                    <a:pt x="222" y="21"/>
                    <a:pt x="216" y="13"/>
                  </a:cubicBezTo>
                  <a:cubicBezTo>
                    <a:pt x="206" y="5"/>
                    <a:pt x="197" y="0"/>
                    <a:pt x="197" y="0"/>
                  </a:cubicBezTo>
                  <a:cubicBezTo>
                    <a:pt x="197" y="0"/>
                    <a:pt x="62" y="0"/>
                    <a:pt x="55" y="5"/>
                  </a:cubicBezTo>
                  <a:cubicBezTo>
                    <a:pt x="46" y="9"/>
                    <a:pt x="39" y="13"/>
                    <a:pt x="36" y="21"/>
                  </a:cubicBezTo>
                  <a:cubicBezTo>
                    <a:pt x="33" y="29"/>
                    <a:pt x="29" y="38"/>
                    <a:pt x="26" y="46"/>
                  </a:cubicBezTo>
                  <a:cubicBezTo>
                    <a:pt x="23" y="58"/>
                    <a:pt x="20" y="62"/>
                    <a:pt x="20" y="66"/>
                  </a:cubicBezTo>
                  <a:cubicBezTo>
                    <a:pt x="17" y="70"/>
                    <a:pt x="17" y="75"/>
                    <a:pt x="13" y="79"/>
                  </a:cubicBezTo>
                  <a:cubicBezTo>
                    <a:pt x="13" y="83"/>
                    <a:pt x="10" y="87"/>
                    <a:pt x="7" y="87"/>
                  </a:cubicBezTo>
                  <a:lnTo>
                    <a:pt x="0" y="91"/>
                  </a:lnTo>
                  <a:lnTo>
                    <a:pt x="0" y="99"/>
                  </a:lnTo>
                  <a:lnTo>
                    <a:pt x="0" y="288"/>
                  </a:lnTo>
                  <a:lnTo>
                    <a:pt x="0" y="576"/>
                  </a:lnTo>
                  <a:lnTo>
                    <a:pt x="293" y="576"/>
                  </a:lnTo>
                  <a:lnTo>
                    <a:pt x="576" y="576"/>
                  </a:lnTo>
                  <a:lnTo>
                    <a:pt x="576" y="288"/>
                  </a:lnTo>
                  <a:lnTo>
                    <a:pt x="576" y="140"/>
                  </a:lnTo>
                  <a:lnTo>
                    <a:pt x="576" y="128"/>
                  </a:lnTo>
                  <a:cubicBezTo>
                    <a:pt x="573" y="116"/>
                    <a:pt x="570" y="107"/>
                    <a:pt x="564" y="99"/>
                  </a:cubicBezTo>
                  <a:cubicBezTo>
                    <a:pt x="557" y="95"/>
                    <a:pt x="548" y="91"/>
                    <a:pt x="538" y="87"/>
                  </a:cubicBezTo>
                  <a:lnTo>
                    <a:pt x="528" y="8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7" name="Freeform 111"/>
            <p:cNvSpPr>
              <a:spLocks/>
            </p:cNvSpPr>
            <p:nvPr/>
          </p:nvSpPr>
          <p:spPr bwMode="auto">
            <a:xfrm>
              <a:off x="4727" y="2821"/>
              <a:ext cx="252" cy="252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0 h 576"/>
                <a:gd name="T4" fmla="*/ 0 w 576"/>
                <a:gd name="T5" fmla="*/ 0 h 576"/>
                <a:gd name="T6" fmla="*/ 0 w 576"/>
                <a:gd name="T7" fmla="*/ 0 h 576"/>
                <a:gd name="T8" fmla="*/ 0 w 576"/>
                <a:gd name="T9" fmla="*/ 0 h 576"/>
                <a:gd name="T10" fmla="*/ 0 w 576"/>
                <a:gd name="T11" fmla="*/ 0 h 576"/>
                <a:gd name="T12" fmla="*/ 0 w 576"/>
                <a:gd name="T13" fmla="*/ 0 h 576"/>
                <a:gd name="T14" fmla="*/ 0 w 576"/>
                <a:gd name="T15" fmla="*/ 0 h 576"/>
                <a:gd name="T16" fmla="*/ 0 w 576"/>
                <a:gd name="T17" fmla="*/ 0 h 576"/>
                <a:gd name="T18" fmla="*/ 0 w 576"/>
                <a:gd name="T19" fmla="*/ 0 h 576"/>
                <a:gd name="T20" fmla="*/ 0 w 576"/>
                <a:gd name="T21" fmla="*/ 0 h 576"/>
                <a:gd name="T22" fmla="*/ 0 w 576"/>
                <a:gd name="T23" fmla="*/ 0 h 576"/>
                <a:gd name="T24" fmla="*/ 0 w 576"/>
                <a:gd name="T25" fmla="*/ 0 h 576"/>
                <a:gd name="T26" fmla="*/ 0 w 576"/>
                <a:gd name="T27" fmla="*/ 0 h 576"/>
                <a:gd name="T28" fmla="*/ 0 w 576"/>
                <a:gd name="T29" fmla="*/ 0 h 576"/>
                <a:gd name="T30" fmla="*/ 0 w 576"/>
                <a:gd name="T31" fmla="*/ 0 h 576"/>
                <a:gd name="T32" fmla="*/ 0 w 576"/>
                <a:gd name="T33" fmla="*/ 0 h 576"/>
                <a:gd name="T34" fmla="*/ 0 w 576"/>
                <a:gd name="T35" fmla="*/ 0 h 576"/>
                <a:gd name="T36" fmla="*/ 0 w 576"/>
                <a:gd name="T37" fmla="*/ 0 h 576"/>
                <a:gd name="T38" fmla="*/ 0 w 576"/>
                <a:gd name="T39" fmla="*/ 0 h 576"/>
                <a:gd name="T40" fmla="*/ 0 w 576"/>
                <a:gd name="T41" fmla="*/ 0 h 576"/>
                <a:gd name="T42" fmla="*/ 0 w 576"/>
                <a:gd name="T43" fmla="*/ 0 h 576"/>
                <a:gd name="T44" fmla="*/ 0 w 576"/>
                <a:gd name="T45" fmla="*/ 0 h 576"/>
                <a:gd name="T46" fmla="*/ 0 w 576"/>
                <a:gd name="T47" fmla="*/ 0 h 5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6"/>
                <a:gd name="T73" fmla="*/ 0 h 576"/>
                <a:gd name="T74" fmla="*/ 576 w 576"/>
                <a:gd name="T75" fmla="*/ 576 h 5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6" h="576">
                  <a:moveTo>
                    <a:pt x="528" y="87"/>
                  </a:moveTo>
                  <a:cubicBezTo>
                    <a:pt x="293" y="87"/>
                    <a:pt x="245" y="87"/>
                    <a:pt x="242" y="83"/>
                  </a:cubicBezTo>
                  <a:cubicBezTo>
                    <a:pt x="242" y="79"/>
                    <a:pt x="239" y="75"/>
                    <a:pt x="239" y="66"/>
                  </a:cubicBezTo>
                  <a:cubicBezTo>
                    <a:pt x="239" y="58"/>
                    <a:pt x="235" y="50"/>
                    <a:pt x="232" y="38"/>
                  </a:cubicBezTo>
                  <a:cubicBezTo>
                    <a:pt x="229" y="29"/>
                    <a:pt x="222" y="21"/>
                    <a:pt x="216" y="13"/>
                  </a:cubicBezTo>
                  <a:cubicBezTo>
                    <a:pt x="206" y="5"/>
                    <a:pt x="197" y="0"/>
                    <a:pt x="197" y="0"/>
                  </a:cubicBezTo>
                  <a:cubicBezTo>
                    <a:pt x="197" y="0"/>
                    <a:pt x="62" y="0"/>
                    <a:pt x="55" y="5"/>
                  </a:cubicBezTo>
                  <a:cubicBezTo>
                    <a:pt x="46" y="9"/>
                    <a:pt x="39" y="13"/>
                    <a:pt x="36" y="21"/>
                  </a:cubicBezTo>
                  <a:cubicBezTo>
                    <a:pt x="33" y="29"/>
                    <a:pt x="29" y="38"/>
                    <a:pt x="26" y="46"/>
                  </a:cubicBezTo>
                  <a:cubicBezTo>
                    <a:pt x="23" y="58"/>
                    <a:pt x="20" y="62"/>
                    <a:pt x="20" y="66"/>
                  </a:cubicBezTo>
                  <a:cubicBezTo>
                    <a:pt x="17" y="70"/>
                    <a:pt x="17" y="75"/>
                    <a:pt x="13" y="79"/>
                  </a:cubicBezTo>
                  <a:cubicBezTo>
                    <a:pt x="13" y="83"/>
                    <a:pt x="10" y="87"/>
                    <a:pt x="7" y="87"/>
                  </a:cubicBezTo>
                  <a:lnTo>
                    <a:pt x="0" y="91"/>
                  </a:lnTo>
                  <a:lnTo>
                    <a:pt x="0" y="99"/>
                  </a:lnTo>
                  <a:lnTo>
                    <a:pt x="0" y="288"/>
                  </a:lnTo>
                  <a:lnTo>
                    <a:pt x="0" y="576"/>
                  </a:lnTo>
                  <a:lnTo>
                    <a:pt x="293" y="576"/>
                  </a:lnTo>
                  <a:lnTo>
                    <a:pt x="576" y="576"/>
                  </a:lnTo>
                  <a:lnTo>
                    <a:pt x="576" y="288"/>
                  </a:lnTo>
                  <a:lnTo>
                    <a:pt x="576" y="140"/>
                  </a:lnTo>
                  <a:lnTo>
                    <a:pt x="576" y="128"/>
                  </a:lnTo>
                  <a:cubicBezTo>
                    <a:pt x="573" y="116"/>
                    <a:pt x="570" y="107"/>
                    <a:pt x="564" y="99"/>
                  </a:cubicBezTo>
                  <a:cubicBezTo>
                    <a:pt x="557" y="95"/>
                    <a:pt x="548" y="91"/>
                    <a:pt x="538" y="87"/>
                  </a:cubicBezTo>
                  <a:lnTo>
                    <a:pt x="528" y="8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4" name="Freeform 115"/>
            <p:cNvSpPr>
              <a:spLocks/>
            </p:cNvSpPr>
            <p:nvPr/>
          </p:nvSpPr>
          <p:spPr bwMode="auto">
            <a:xfrm>
              <a:off x="4727" y="2882"/>
              <a:ext cx="252" cy="252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0 h 576"/>
                <a:gd name="T4" fmla="*/ 0 w 576"/>
                <a:gd name="T5" fmla="*/ 0 h 576"/>
                <a:gd name="T6" fmla="*/ 0 w 576"/>
                <a:gd name="T7" fmla="*/ 0 h 576"/>
                <a:gd name="T8" fmla="*/ 0 w 576"/>
                <a:gd name="T9" fmla="*/ 0 h 576"/>
                <a:gd name="T10" fmla="*/ 0 w 576"/>
                <a:gd name="T11" fmla="*/ 0 h 576"/>
                <a:gd name="T12" fmla="*/ 0 w 576"/>
                <a:gd name="T13" fmla="*/ 0 h 576"/>
                <a:gd name="T14" fmla="*/ 0 w 576"/>
                <a:gd name="T15" fmla="*/ 0 h 576"/>
                <a:gd name="T16" fmla="*/ 0 w 576"/>
                <a:gd name="T17" fmla="*/ 0 h 576"/>
                <a:gd name="T18" fmla="*/ 0 w 576"/>
                <a:gd name="T19" fmla="*/ 0 h 576"/>
                <a:gd name="T20" fmla="*/ 0 w 576"/>
                <a:gd name="T21" fmla="*/ 0 h 576"/>
                <a:gd name="T22" fmla="*/ 0 w 576"/>
                <a:gd name="T23" fmla="*/ 0 h 576"/>
                <a:gd name="T24" fmla="*/ 0 w 576"/>
                <a:gd name="T25" fmla="*/ 0 h 576"/>
                <a:gd name="T26" fmla="*/ 0 w 576"/>
                <a:gd name="T27" fmla="*/ 0 h 576"/>
                <a:gd name="T28" fmla="*/ 0 w 576"/>
                <a:gd name="T29" fmla="*/ 0 h 576"/>
                <a:gd name="T30" fmla="*/ 0 w 576"/>
                <a:gd name="T31" fmla="*/ 0 h 576"/>
                <a:gd name="T32" fmla="*/ 0 w 576"/>
                <a:gd name="T33" fmla="*/ 0 h 576"/>
                <a:gd name="T34" fmla="*/ 0 w 576"/>
                <a:gd name="T35" fmla="*/ 0 h 576"/>
                <a:gd name="T36" fmla="*/ 0 w 576"/>
                <a:gd name="T37" fmla="*/ 0 h 576"/>
                <a:gd name="T38" fmla="*/ 0 w 576"/>
                <a:gd name="T39" fmla="*/ 0 h 576"/>
                <a:gd name="T40" fmla="*/ 0 w 576"/>
                <a:gd name="T41" fmla="*/ 0 h 576"/>
                <a:gd name="T42" fmla="*/ 0 w 576"/>
                <a:gd name="T43" fmla="*/ 0 h 576"/>
                <a:gd name="T44" fmla="*/ 0 w 576"/>
                <a:gd name="T45" fmla="*/ 0 h 576"/>
                <a:gd name="T46" fmla="*/ 0 w 576"/>
                <a:gd name="T47" fmla="*/ 0 h 5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76"/>
                <a:gd name="T73" fmla="*/ 0 h 576"/>
                <a:gd name="T74" fmla="*/ 576 w 576"/>
                <a:gd name="T75" fmla="*/ 576 h 57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76" h="576">
                  <a:moveTo>
                    <a:pt x="528" y="87"/>
                  </a:moveTo>
                  <a:cubicBezTo>
                    <a:pt x="293" y="87"/>
                    <a:pt x="245" y="87"/>
                    <a:pt x="242" y="83"/>
                  </a:cubicBezTo>
                  <a:cubicBezTo>
                    <a:pt x="242" y="79"/>
                    <a:pt x="239" y="75"/>
                    <a:pt x="239" y="66"/>
                  </a:cubicBezTo>
                  <a:cubicBezTo>
                    <a:pt x="239" y="58"/>
                    <a:pt x="235" y="50"/>
                    <a:pt x="232" y="38"/>
                  </a:cubicBezTo>
                  <a:cubicBezTo>
                    <a:pt x="229" y="29"/>
                    <a:pt x="222" y="21"/>
                    <a:pt x="216" y="13"/>
                  </a:cubicBezTo>
                  <a:cubicBezTo>
                    <a:pt x="206" y="5"/>
                    <a:pt x="197" y="0"/>
                    <a:pt x="197" y="0"/>
                  </a:cubicBezTo>
                  <a:cubicBezTo>
                    <a:pt x="197" y="0"/>
                    <a:pt x="62" y="0"/>
                    <a:pt x="55" y="5"/>
                  </a:cubicBezTo>
                  <a:cubicBezTo>
                    <a:pt x="46" y="9"/>
                    <a:pt x="39" y="13"/>
                    <a:pt x="36" y="21"/>
                  </a:cubicBezTo>
                  <a:cubicBezTo>
                    <a:pt x="33" y="29"/>
                    <a:pt x="29" y="38"/>
                    <a:pt x="26" y="46"/>
                  </a:cubicBezTo>
                  <a:cubicBezTo>
                    <a:pt x="23" y="58"/>
                    <a:pt x="20" y="62"/>
                    <a:pt x="20" y="66"/>
                  </a:cubicBezTo>
                  <a:cubicBezTo>
                    <a:pt x="17" y="70"/>
                    <a:pt x="17" y="75"/>
                    <a:pt x="13" y="79"/>
                  </a:cubicBezTo>
                  <a:cubicBezTo>
                    <a:pt x="13" y="83"/>
                    <a:pt x="10" y="87"/>
                    <a:pt x="7" y="87"/>
                  </a:cubicBezTo>
                  <a:lnTo>
                    <a:pt x="0" y="91"/>
                  </a:lnTo>
                  <a:lnTo>
                    <a:pt x="0" y="99"/>
                  </a:lnTo>
                  <a:lnTo>
                    <a:pt x="0" y="288"/>
                  </a:lnTo>
                  <a:lnTo>
                    <a:pt x="0" y="576"/>
                  </a:lnTo>
                  <a:lnTo>
                    <a:pt x="293" y="576"/>
                  </a:lnTo>
                  <a:lnTo>
                    <a:pt x="576" y="576"/>
                  </a:lnTo>
                  <a:lnTo>
                    <a:pt x="576" y="288"/>
                  </a:lnTo>
                  <a:lnTo>
                    <a:pt x="576" y="140"/>
                  </a:lnTo>
                  <a:lnTo>
                    <a:pt x="576" y="128"/>
                  </a:lnTo>
                  <a:cubicBezTo>
                    <a:pt x="573" y="116"/>
                    <a:pt x="570" y="107"/>
                    <a:pt x="564" y="99"/>
                  </a:cubicBezTo>
                  <a:cubicBezTo>
                    <a:pt x="557" y="95"/>
                    <a:pt x="548" y="91"/>
                    <a:pt x="538" y="87"/>
                  </a:cubicBezTo>
                  <a:lnTo>
                    <a:pt x="528" y="87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45" name="Group 130"/>
            <p:cNvGrpSpPr>
              <a:grpSpLocks/>
            </p:cNvGrpSpPr>
            <p:nvPr/>
          </p:nvGrpSpPr>
          <p:grpSpPr bwMode="auto">
            <a:xfrm>
              <a:off x="4671" y="2540"/>
              <a:ext cx="308" cy="275"/>
              <a:chOff x="4671" y="2540"/>
              <a:chExt cx="308" cy="275"/>
            </a:xfrm>
          </p:grpSpPr>
          <p:sp>
            <p:nvSpPr>
              <p:cNvPr id="225" name="Freeform 127"/>
              <p:cNvSpPr>
                <a:spLocks/>
              </p:cNvSpPr>
              <p:nvPr/>
            </p:nvSpPr>
            <p:spPr bwMode="auto">
              <a:xfrm>
                <a:off x="4727" y="2540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6" name="Freeform 128"/>
              <p:cNvSpPr>
                <a:spLocks/>
              </p:cNvSpPr>
              <p:nvPr/>
            </p:nvSpPr>
            <p:spPr bwMode="auto">
              <a:xfrm>
                <a:off x="4671" y="2563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6" name="Group 134"/>
            <p:cNvGrpSpPr>
              <a:grpSpLocks/>
            </p:cNvGrpSpPr>
            <p:nvPr/>
          </p:nvGrpSpPr>
          <p:grpSpPr bwMode="auto">
            <a:xfrm>
              <a:off x="4671" y="2524"/>
              <a:ext cx="265" cy="422"/>
              <a:chOff x="4671" y="2524"/>
              <a:chExt cx="265" cy="422"/>
            </a:xfrm>
          </p:grpSpPr>
          <p:sp>
            <p:nvSpPr>
              <p:cNvPr id="223" name="Freeform 132"/>
              <p:cNvSpPr>
                <a:spLocks/>
              </p:cNvSpPr>
              <p:nvPr/>
            </p:nvSpPr>
            <p:spPr bwMode="auto">
              <a:xfrm>
                <a:off x="4671" y="269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4" name="Freeform 133"/>
              <p:cNvSpPr>
                <a:spLocks/>
              </p:cNvSpPr>
              <p:nvPr/>
            </p:nvSpPr>
            <p:spPr bwMode="auto">
              <a:xfrm>
                <a:off x="4684" y="2524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7" name="Group 138"/>
            <p:cNvGrpSpPr>
              <a:grpSpLocks/>
            </p:cNvGrpSpPr>
            <p:nvPr/>
          </p:nvGrpSpPr>
          <p:grpSpPr bwMode="auto">
            <a:xfrm>
              <a:off x="4671" y="2547"/>
              <a:ext cx="252" cy="462"/>
              <a:chOff x="4671" y="2547"/>
              <a:chExt cx="252" cy="462"/>
            </a:xfrm>
          </p:grpSpPr>
          <p:sp>
            <p:nvSpPr>
              <p:cNvPr id="220" name="Freeform 136"/>
              <p:cNvSpPr>
                <a:spLocks/>
              </p:cNvSpPr>
              <p:nvPr/>
            </p:nvSpPr>
            <p:spPr bwMode="auto">
              <a:xfrm>
                <a:off x="4671" y="275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4671" y="254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8" name="Group 142"/>
            <p:cNvGrpSpPr>
              <a:grpSpLocks/>
            </p:cNvGrpSpPr>
            <p:nvPr/>
          </p:nvGrpSpPr>
          <p:grpSpPr bwMode="auto">
            <a:xfrm>
              <a:off x="4408" y="2582"/>
              <a:ext cx="515" cy="619"/>
              <a:chOff x="4408" y="2582"/>
              <a:chExt cx="515" cy="619"/>
            </a:xfrm>
          </p:grpSpPr>
          <p:sp>
            <p:nvSpPr>
              <p:cNvPr id="216" name="Freeform 139"/>
              <p:cNvSpPr>
                <a:spLocks/>
              </p:cNvSpPr>
              <p:nvPr/>
            </p:nvSpPr>
            <p:spPr bwMode="auto">
              <a:xfrm>
                <a:off x="4408" y="294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7" name="Freeform 140"/>
              <p:cNvSpPr>
                <a:spLocks/>
              </p:cNvSpPr>
              <p:nvPr/>
            </p:nvSpPr>
            <p:spPr bwMode="auto">
              <a:xfrm>
                <a:off x="4671" y="2821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8" name="Freeform 141"/>
              <p:cNvSpPr>
                <a:spLocks/>
              </p:cNvSpPr>
              <p:nvPr/>
            </p:nvSpPr>
            <p:spPr bwMode="auto">
              <a:xfrm>
                <a:off x="4671" y="2582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49" name="Group 146"/>
            <p:cNvGrpSpPr>
              <a:grpSpLocks/>
            </p:cNvGrpSpPr>
            <p:nvPr/>
          </p:nvGrpSpPr>
          <p:grpSpPr bwMode="auto">
            <a:xfrm>
              <a:off x="4666" y="2617"/>
              <a:ext cx="257" cy="584"/>
              <a:chOff x="4666" y="2617"/>
              <a:chExt cx="257" cy="584"/>
            </a:xfrm>
          </p:grpSpPr>
          <p:sp>
            <p:nvSpPr>
              <p:cNvPr id="214" name="Freeform 144"/>
              <p:cNvSpPr>
                <a:spLocks/>
              </p:cNvSpPr>
              <p:nvPr/>
            </p:nvSpPr>
            <p:spPr bwMode="auto">
              <a:xfrm>
                <a:off x="4666" y="2885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5" name="Freeform 145"/>
              <p:cNvSpPr>
                <a:spLocks/>
              </p:cNvSpPr>
              <p:nvPr/>
            </p:nvSpPr>
            <p:spPr bwMode="auto">
              <a:xfrm>
                <a:off x="4671" y="2617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3" name="Freeform 143"/>
              <p:cNvSpPr>
                <a:spLocks/>
              </p:cNvSpPr>
              <p:nvPr/>
            </p:nvSpPr>
            <p:spPr bwMode="auto">
              <a:xfrm>
                <a:off x="4666" y="2949"/>
                <a:ext cx="252" cy="252"/>
              </a:xfrm>
              <a:custGeom>
                <a:avLst/>
                <a:gdLst>
                  <a:gd name="T0" fmla="*/ 0 w 576"/>
                  <a:gd name="T1" fmla="*/ 0 h 576"/>
                  <a:gd name="T2" fmla="*/ 0 w 576"/>
                  <a:gd name="T3" fmla="*/ 0 h 576"/>
                  <a:gd name="T4" fmla="*/ 0 w 576"/>
                  <a:gd name="T5" fmla="*/ 0 h 576"/>
                  <a:gd name="T6" fmla="*/ 0 w 576"/>
                  <a:gd name="T7" fmla="*/ 0 h 576"/>
                  <a:gd name="T8" fmla="*/ 0 w 576"/>
                  <a:gd name="T9" fmla="*/ 0 h 576"/>
                  <a:gd name="T10" fmla="*/ 0 w 576"/>
                  <a:gd name="T11" fmla="*/ 0 h 576"/>
                  <a:gd name="T12" fmla="*/ 0 w 576"/>
                  <a:gd name="T13" fmla="*/ 0 h 576"/>
                  <a:gd name="T14" fmla="*/ 0 w 576"/>
                  <a:gd name="T15" fmla="*/ 0 h 576"/>
                  <a:gd name="T16" fmla="*/ 0 w 576"/>
                  <a:gd name="T17" fmla="*/ 0 h 576"/>
                  <a:gd name="T18" fmla="*/ 0 w 576"/>
                  <a:gd name="T19" fmla="*/ 0 h 576"/>
                  <a:gd name="T20" fmla="*/ 0 w 576"/>
                  <a:gd name="T21" fmla="*/ 0 h 576"/>
                  <a:gd name="T22" fmla="*/ 0 w 576"/>
                  <a:gd name="T23" fmla="*/ 0 h 576"/>
                  <a:gd name="T24" fmla="*/ 0 w 576"/>
                  <a:gd name="T25" fmla="*/ 0 h 576"/>
                  <a:gd name="T26" fmla="*/ 0 w 576"/>
                  <a:gd name="T27" fmla="*/ 0 h 576"/>
                  <a:gd name="T28" fmla="*/ 0 w 576"/>
                  <a:gd name="T29" fmla="*/ 0 h 576"/>
                  <a:gd name="T30" fmla="*/ 0 w 576"/>
                  <a:gd name="T31" fmla="*/ 0 h 576"/>
                  <a:gd name="T32" fmla="*/ 0 w 576"/>
                  <a:gd name="T33" fmla="*/ 0 h 576"/>
                  <a:gd name="T34" fmla="*/ 0 w 576"/>
                  <a:gd name="T35" fmla="*/ 0 h 576"/>
                  <a:gd name="T36" fmla="*/ 0 w 576"/>
                  <a:gd name="T37" fmla="*/ 0 h 576"/>
                  <a:gd name="T38" fmla="*/ 0 w 576"/>
                  <a:gd name="T39" fmla="*/ 0 h 576"/>
                  <a:gd name="T40" fmla="*/ 0 w 576"/>
                  <a:gd name="T41" fmla="*/ 0 h 576"/>
                  <a:gd name="T42" fmla="*/ 0 w 576"/>
                  <a:gd name="T43" fmla="*/ 0 h 576"/>
                  <a:gd name="T44" fmla="*/ 0 w 576"/>
                  <a:gd name="T45" fmla="*/ 0 h 576"/>
                  <a:gd name="T46" fmla="*/ 0 w 576"/>
                  <a:gd name="T47" fmla="*/ 0 h 5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6"/>
                  <a:gd name="T73" fmla="*/ 0 h 576"/>
                  <a:gd name="T74" fmla="*/ 576 w 576"/>
                  <a:gd name="T75" fmla="*/ 576 h 5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6" h="576">
                    <a:moveTo>
                      <a:pt x="528" y="87"/>
                    </a:moveTo>
                    <a:cubicBezTo>
                      <a:pt x="293" y="87"/>
                      <a:pt x="245" y="87"/>
                      <a:pt x="242" y="83"/>
                    </a:cubicBezTo>
                    <a:cubicBezTo>
                      <a:pt x="242" y="79"/>
                      <a:pt x="239" y="75"/>
                      <a:pt x="239" y="66"/>
                    </a:cubicBezTo>
                    <a:cubicBezTo>
                      <a:pt x="239" y="58"/>
                      <a:pt x="235" y="50"/>
                      <a:pt x="232" y="38"/>
                    </a:cubicBezTo>
                    <a:cubicBezTo>
                      <a:pt x="229" y="29"/>
                      <a:pt x="222" y="21"/>
                      <a:pt x="216" y="13"/>
                    </a:cubicBezTo>
                    <a:cubicBezTo>
                      <a:pt x="206" y="5"/>
                      <a:pt x="197" y="0"/>
                      <a:pt x="197" y="0"/>
                    </a:cubicBezTo>
                    <a:cubicBezTo>
                      <a:pt x="197" y="0"/>
                      <a:pt x="62" y="0"/>
                      <a:pt x="55" y="5"/>
                    </a:cubicBezTo>
                    <a:cubicBezTo>
                      <a:pt x="46" y="9"/>
                      <a:pt x="39" y="13"/>
                      <a:pt x="36" y="21"/>
                    </a:cubicBezTo>
                    <a:cubicBezTo>
                      <a:pt x="33" y="29"/>
                      <a:pt x="29" y="38"/>
                      <a:pt x="26" y="46"/>
                    </a:cubicBezTo>
                    <a:cubicBezTo>
                      <a:pt x="23" y="58"/>
                      <a:pt x="20" y="62"/>
                      <a:pt x="20" y="66"/>
                    </a:cubicBezTo>
                    <a:cubicBezTo>
                      <a:pt x="17" y="70"/>
                      <a:pt x="17" y="75"/>
                      <a:pt x="13" y="79"/>
                    </a:cubicBezTo>
                    <a:cubicBezTo>
                      <a:pt x="13" y="83"/>
                      <a:pt x="10" y="87"/>
                      <a:pt x="7" y="87"/>
                    </a:cubicBezTo>
                    <a:lnTo>
                      <a:pt x="0" y="91"/>
                    </a:lnTo>
                    <a:lnTo>
                      <a:pt x="0" y="99"/>
                    </a:lnTo>
                    <a:lnTo>
                      <a:pt x="0" y="288"/>
                    </a:lnTo>
                    <a:lnTo>
                      <a:pt x="0" y="576"/>
                    </a:lnTo>
                    <a:lnTo>
                      <a:pt x="293" y="576"/>
                    </a:lnTo>
                    <a:lnTo>
                      <a:pt x="576" y="576"/>
                    </a:lnTo>
                    <a:lnTo>
                      <a:pt x="576" y="288"/>
                    </a:lnTo>
                    <a:lnTo>
                      <a:pt x="576" y="140"/>
                    </a:lnTo>
                    <a:lnTo>
                      <a:pt x="576" y="128"/>
                    </a:lnTo>
                    <a:cubicBezTo>
                      <a:pt x="573" y="116"/>
                      <a:pt x="570" y="107"/>
                      <a:pt x="564" y="99"/>
                    </a:cubicBezTo>
                    <a:cubicBezTo>
                      <a:pt x="557" y="95"/>
                      <a:pt x="548" y="91"/>
                      <a:pt x="538" y="87"/>
                    </a:cubicBezTo>
                    <a:lnTo>
                      <a:pt x="528" y="8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1" name="Rectangle 153"/>
            <p:cNvSpPr>
              <a:spLocks noChangeArrowheads="1"/>
            </p:cNvSpPr>
            <p:nvPr/>
          </p:nvSpPr>
          <p:spPr bwMode="auto">
            <a:xfrm>
              <a:off x="2270" y="2989"/>
              <a:ext cx="0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S" sz="700"/>
            </a:p>
          </p:txBody>
        </p:sp>
        <p:grpSp>
          <p:nvGrpSpPr>
            <p:cNvPr id="52" name="Group 158"/>
            <p:cNvGrpSpPr>
              <a:grpSpLocks/>
            </p:cNvGrpSpPr>
            <p:nvPr/>
          </p:nvGrpSpPr>
          <p:grpSpPr bwMode="auto">
            <a:xfrm>
              <a:off x="2095" y="1273"/>
              <a:ext cx="238" cy="245"/>
              <a:chOff x="2095" y="1273"/>
              <a:chExt cx="238" cy="245"/>
            </a:xfrm>
          </p:grpSpPr>
          <p:sp>
            <p:nvSpPr>
              <p:cNvPr id="210" name="Freeform 155"/>
              <p:cNvSpPr>
                <a:spLocks/>
              </p:cNvSpPr>
              <p:nvPr/>
            </p:nvSpPr>
            <p:spPr bwMode="auto">
              <a:xfrm>
                <a:off x="2151" y="132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1" name="Freeform 156"/>
              <p:cNvSpPr>
                <a:spLocks/>
              </p:cNvSpPr>
              <p:nvPr/>
            </p:nvSpPr>
            <p:spPr bwMode="auto">
              <a:xfrm>
                <a:off x="2095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2" name="Freeform 157"/>
              <p:cNvSpPr>
                <a:spLocks/>
              </p:cNvSpPr>
              <p:nvPr/>
            </p:nvSpPr>
            <p:spPr bwMode="auto">
              <a:xfrm>
                <a:off x="2095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3" name="Group 162"/>
            <p:cNvGrpSpPr>
              <a:grpSpLocks/>
            </p:cNvGrpSpPr>
            <p:nvPr/>
          </p:nvGrpSpPr>
          <p:grpSpPr bwMode="auto">
            <a:xfrm>
              <a:off x="2095" y="1315"/>
              <a:ext cx="238" cy="245"/>
              <a:chOff x="2095" y="1315"/>
              <a:chExt cx="238" cy="245"/>
            </a:xfrm>
          </p:grpSpPr>
          <p:sp>
            <p:nvSpPr>
              <p:cNvPr id="207" name="Freeform 159"/>
              <p:cNvSpPr>
                <a:spLocks/>
              </p:cNvSpPr>
              <p:nvPr/>
            </p:nvSpPr>
            <p:spPr bwMode="auto">
              <a:xfrm>
                <a:off x="215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8" name="Freeform 160"/>
              <p:cNvSpPr>
                <a:spLocks/>
              </p:cNvSpPr>
              <p:nvPr/>
            </p:nvSpPr>
            <p:spPr bwMode="auto">
              <a:xfrm>
                <a:off x="2095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9" name="Freeform 161"/>
              <p:cNvSpPr>
                <a:spLocks/>
              </p:cNvSpPr>
              <p:nvPr/>
            </p:nvSpPr>
            <p:spPr bwMode="auto">
              <a:xfrm>
                <a:off x="2095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4" name="Group 166"/>
            <p:cNvGrpSpPr>
              <a:grpSpLocks/>
            </p:cNvGrpSpPr>
            <p:nvPr/>
          </p:nvGrpSpPr>
          <p:grpSpPr bwMode="auto">
            <a:xfrm>
              <a:off x="2095" y="1343"/>
              <a:ext cx="238" cy="245"/>
              <a:chOff x="2095" y="1343"/>
              <a:chExt cx="238" cy="245"/>
            </a:xfrm>
          </p:grpSpPr>
          <p:sp>
            <p:nvSpPr>
              <p:cNvPr id="204" name="Freeform 163"/>
              <p:cNvSpPr>
                <a:spLocks/>
              </p:cNvSpPr>
              <p:nvPr/>
            </p:nvSpPr>
            <p:spPr bwMode="auto">
              <a:xfrm>
                <a:off x="2151" y="139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5" name="Freeform 164"/>
              <p:cNvSpPr>
                <a:spLocks/>
              </p:cNvSpPr>
              <p:nvPr/>
            </p:nvSpPr>
            <p:spPr bwMode="auto">
              <a:xfrm>
                <a:off x="2095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6" name="Freeform 165"/>
              <p:cNvSpPr>
                <a:spLocks/>
              </p:cNvSpPr>
              <p:nvPr/>
            </p:nvSpPr>
            <p:spPr bwMode="auto">
              <a:xfrm>
                <a:off x="2095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5" name="Group 170"/>
            <p:cNvGrpSpPr>
              <a:grpSpLocks/>
            </p:cNvGrpSpPr>
            <p:nvPr/>
          </p:nvGrpSpPr>
          <p:grpSpPr bwMode="auto">
            <a:xfrm>
              <a:off x="2095" y="1371"/>
              <a:ext cx="238" cy="245"/>
              <a:chOff x="2095" y="1371"/>
              <a:chExt cx="238" cy="245"/>
            </a:xfrm>
          </p:grpSpPr>
          <p:sp>
            <p:nvSpPr>
              <p:cNvPr id="201" name="Freeform 167"/>
              <p:cNvSpPr>
                <a:spLocks/>
              </p:cNvSpPr>
              <p:nvPr/>
            </p:nvSpPr>
            <p:spPr bwMode="auto">
              <a:xfrm>
                <a:off x="2151" y="142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2" name="Freeform 168"/>
              <p:cNvSpPr>
                <a:spLocks/>
              </p:cNvSpPr>
              <p:nvPr/>
            </p:nvSpPr>
            <p:spPr bwMode="auto">
              <a:xfrm>
                <a:off x="2095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3" name="Freeform 169"/>
              <p:cNvSpPr>
                <a:spLocks/>
              </p:cNvSpPr>
              <p:nvPr/>
            </p:nvSpPr>
            <p:spPr bwMode="auto">
              <a:xfrm>
                <a:off x="2095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6" name="Group 174"/>
            <p:cNvGrpSpPr>
              <a:grpSpLocks/>
            </p:cNvGrpSpPr>
            <p:nvPr/>
          </p:nvGrpSpPr>
          <p:grpSpPr bwMode="auto">
            <a:xfrm>
              <a:off x="2095" y="1413"/>
              <a:ext cx="238" cy="245"/>
              <a:chOff x="2095" y="1413"/>
              <a:chExt cx="238" cy="245"/>
            </a:xfrm>
          </p:grpSpPr>
          <p:sp>
            <p:nvSpPr>
              <p:cNvPr id="198" name="Freeform 171"/>
              <p:cNvSpPr>
                <a:spLocks/>
              </p:cNvSpPr>
              <p:nvPr/>
            </p:nvSpPr>
            <p:spPr bwMode="auto">
              <a:xfrm>
                <a:off x="215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9" name="Freeform 172"/>
              <p:cNvSpPr>
                <a:spLocks/>
              </p:cNvSpPr>
              <p:nvPr/>
            </p:nvSpPr>
            <p:spPr bwMode="auto">
              <a:xfrm>
                <a:off x="2095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0" name="Freeform 173"/>
              <p:cNvSpPr>
                <a:spLocks/>
              </p:cNvSpPr>
              <p:nvPr/>
            </p:nvSpPr>
            <p:spPr bwMode="auto">
              <a:xfrm>
                <a:off x="2095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7" name="Group 178"/>
            <p:cNvGrpSpPr>
              <a:grpSpLocks/>
            </p:cNvGrpSpPr>
            <p:nvPr/>
          </p:nvGrpSpPr>
          <p:grpSpPr bwMode="auto">
            <a:xfrm>
              <a:off x="2095" y="1441"/>
              <a:ext cx="238" cy="245"/>
              <a:chOff x="2095" y="1441"/>
              <a:chExt cx="238" cy="245"/>
            </a:xfrm>
          </p:grpSpPr>
          <p:sp>
            <p:nvSpPr>
              <p:cNvPr id="195" name="Freeform 175"/>
              <p:cNvSpPr>
                <a:spLocks/>
              </p:cNvSpPr>
              <p:nvPr/>
            </p:nvSpPr>
            <p:spPr bwMode="auto">
              <a:xfrm>
                <a:off x="215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6" name="Freeform 176"/>
              <p:cNvSpPr>
                <a:spLocks/>
              </p:cNvSpPr>
              <p:nvPr/>
            </p:nvSpPr>
            <p:spPr bwMode="auto">
              <a:xfrm>
                <a:off x="2095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7" name="Freeform 177"/>
              <p:cNvSpPr>
                <a:spLocks/>
              </p:cNvSpPr>
              <p:nvPr/>
            </p:nvSpPr>
            <p:spPr bwMode="auto">
              <a:xfrm>
                <a:off x="2095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8" name="Group 182"/>
            <p:cNvGrpSpPr>
              <a:grpSpLocks/>
            </p:cNvGrpSpPr>
            <p:nvPr/>
          </p:nvGrpSpPr>
          <p:grpSpPr bwMode="auto">
            <a:xfrm>
              <a:off x="2095" y="1469"/>
              <a:ext cx="238" cy="245"/>
              <a:chOff x="2095" y="1469"/>
              <a:chExt cx="238" cy="245"/>
            </a:xfrm>
          </p:grpSpPr>
          <p:sp>
            <p:nvSpPr>
              <p:cNvPr id="192" name="Freeform 179"/>
              <p:cNvSpPr>
                <a:spLocks/>
              </p:cNvSpPr>
              <p:nvPr/>
            </p:nvSpPr>
            <p:spPr bwMode="auto">
              <a:xfrm>
                <a:off x="2151" y="152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3" name="Freeform 180"/>
              <p:cNvSpPr>
                <a:spLocks/>
              </p:cNvSpPr>
              <p:nvPr/>
            </p:nvSpPr>
            <p:spPr bwMode="auto">
              <a:xfrm>
                <a:off x="2095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4" name="Freeform 181"/>
              <p:cNvSpPr>
                <a:spLocks/>
              </p:cNvSpPr>
              <p:nvPr/>
            </p:nvSpPr>
            <p:spPr bwMode="auto">
              <a:xfrm>
                <a:off x="2095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9" name="Group 186"/>
            <p:cNvGrpSpPr>
              <a:grpSpLocks/>
            </p:cNvGrpSpPr>
            <p:nvPr/>
          </p:nvGrpSpPr>
          <p:grpSpPr bwMode="auto">
            <a:xfrm>
              <a:off x="2095" y="1497"/>
              <a:ext cx="238" cy="245"/>
              <a:chOff x="2095" y="1497"/>
              <a:chExt cx="238" cy="245"/>
            </a:xfrm>
          </p:grpSpPr>
          <p:sp>
            <p:nvSpPr>
              <p:cNvPr id="189" name="Freeform 183"/>
              <p:cNvSpPr>
                <a:spLocks/>
              </p:cNvSpPr>
              <p:nvPr/>
            </p:nvSpPr>
            <p:spPr bwMode="auto">
              <a:xfrm>
                <a:off x="2151" y="155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0" name="Freeform 184"/>
              <p:cNvSpPr>
                <a:spLocks/>
              </p:cNvSpPr>
              <p:nvPr/>
            </p:nvSpPr>
            <p:spPr bwMode="auto">
              <a:xfrm>
                <a:off x="2095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1" name="Freeform 185"/>
              <p:cNvSpPr>
                <a:spLocks/>
              </p:cNvSpPr>
              <p:nvPr/>
            </p:nvSpPr>
            <p:spPr bwMode="auto">
              <a:xfrm>
                <a:off x="2095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0" name="Group 190"/>
            <p:cNvGrpSpPr>
              <a:grpSpLocks/>
            </p:cNvGrpSpPr>
            <p:nvPr/>
          </p:nvGrpSpPr>
          <p:grpSpPr bwMode="auto">
            <a:xfrm>
              <a:off x="2095" y="1539"/>
              <a:ext cx="238" cy="245"/>
              <a:chOff x="2095" y="1539"/>
              <a:chExt cx="238" cy="245"/>
            </a:xfrm>
          </p:grpSpPr>
          <p:sp>
            <p:nvSpPr>
              <p:cNvPr id="186" name="Freeform 187"/>
              <p:cNvSpPr>
                <a:spLocks/>
              </p:cNvSpPr>
              <p:nvPr/>
            </p:nvSpPr>
            <p:spPr bwMode="auto">
              <a:xfrm>
                <a:off x="2151" y="159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7" name="Freeform 188"/>
              <p:cNvSpPr>
                <a:spLocks/>
              </p:cNvSpPr>
              <p:nvPr/>
            </p:nvSpPr>
            <p:spPr bwMode="auto">
              <a:xfrm>
                <a:off x="2095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8" name="Freeform 189"/>
              <p:cNvSpPr>
                <a:spLocks/>
              </p:cNvSpPr>
              <p:nvPr/>
            </p:nvSpPr>
            <p:spPr bwMode="auto">
              <a:xfrm>
                <a:off x="2095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1" name="Group 194"/>
            <p:cNvGrpSpPr>
              <a:grpSpLocks/>
            </p:cNvGrpSpPr>
            <p:nvPr/>
          </p:nvGrpSpPr>
          <p:grpSpPr bwMode="auto">
            <a:xfrm>
              <a:off x="2095" y="1567"/>
              <a:ext cx="238" cy="245"/>
              <a:chOff x="2095" y="1567"/>
              <a:chExt cx="238" cy="245"/>
            </a:xfrm>
          </p:grpSpPr>
          <p:sp>
            <p:nvSpPr>
              <p:cNvPr id="183" name="Freeform 191"/>
              <p:cNvSpPr>
                <a:spLocks/>
              </p:cNvSpPr>
              <p:nvPr/>
            </p:nvSpPr>
            <p:spPr bwMode="auto">
              <a:xfrm>
                <a:off x="2151" y="162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" name="Freeform 192"/>
              <p:cNvSpPr>
                <a:spLocks/>
              </p:cNvSpPr>
              <p:nvPr/>
            </p:nvSpPr>
            <p:spPr bwMode="auto">
              <a:xfrm>
                <a:off x="2095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" name="Freeform 193"/>
              <p:cNvSpPr>
                <a:spLocks/>
              </p:cNvSpPr>
              <p:nvPr/>
            </p:nvSpPr>
            <p:spPr bwMode="auto">
              <a:xfrm>
                <a:off x="2095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2" name="Group 198"/>
            <p:cNvGrpSpPr>
              <a:grpSpLocks/>
            </p:cNvGrpSpPr>
            <p:nvPr/>
          </p:nvGrpSpPr>
          <p:grpSpPr bwMode="auto">
            <a:xfrm>
              <a:off x="2095" y="1609"/>
              <a:ext cx="238" cy="245"/>
              <a:chOff x="2095" y="1609"/>
              <a:chExt cx="238" cy="245"/>
            </a:xfrm>
          </p:grpSpPr>
          <p:sp>
            <p:nvSpPr>
              <p:cNvPr id="180" name="Freeform 195"/>
              <p:cNvSpPr>
                <a:spLocks/>
              </p:cNvSpPr>
              <p:nvPr/>
            </p:nvSpPr>
            <p:spPr bwMode="auto">
              <a:xfrm>
                <a:off x="2151" y="166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1" name="Freeform 196"/>
              <p:cNvSpPr>
                <a:spLocks/>
              </p:cNvSpPr>
              <p:nvPr/>
            </p:nvSpPr>
            <p:spPr bwMode="auto">
              <a:xfrm>
                <a:off x="2095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2" name="Freeform 197"/>
              <p:cNvSpPr>
                <a:spLocks/>
              </p:cNvSpPr>
              <p:nvPr/>
            </p:nvSpPr>
            <p:spPr bwMode="auto">
              <a:xfrm>
                <a:off x="2095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3" name="Group 202"/>
            <p:cNvGrpSpPr>
              <a:grpSpLocks/>
            </p:cNvGrpSpPr>
            <p:nvPr/>
          </p:nvGrpSpPr>
          <p:grpSpPr bwMode="auto">
            <a:xfrm>
              <a:off x="2095" y="1637"/>
              <a:ext cx="238" cy="245"/>
              <a:chOff x="2095" y="1637"/>
              <a:chExt cx="238" cy="245"/>
            </a:xfrm>
          </p:grpSpPr>
          <p:sp>
            <p:nvSpPr>
              <p:cNvPr id="177" name="Freeform 199"/>
              <p:cNvSpPr>
                <a:spLocks/>
              </p:cNvSpPr>
              <p:nvPr/>
            </p:nvSpPr>
            <p:spPr bwMode="auto">
              <a:xfrm>
                <a:off x="2151" y="169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8" name="Freeform 200"/>
              <p:cNvSpPr>
                <a:spLocks/>
              </p:cNvSpPr>
              <p:nvPr/>
            </p:nvSpPr>
            <p:spPr bwMode="auto">
              <a:xfrm>
                <a:off x="2095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9" name="Freeform 201"/>
              <p:cNvSpPr>
                <a:spLocks/>
              </p:cNvSpPr>
              <p:nvPr/>
            </p:nvSpPr>
            <p:spPr bwMode="auto">
              <a:xfrm>
                <a:off x="2095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4" name="Group 206"/>
            <p:cNvGrpSpPr>
              <a:grpSpLocks/>
            </p:cNvGrpSpPr>
            <p:nvPr/>
          </p:nvGrpSpPr>
          <p:grpSpPr bwMode="auto">
            <a:xfrm>
              <a:off x="2291" y="1273"/>
              <a:ext cx="238" cy="245"/>
              <a:chOff x="2291" y="1273"/>
              <a:chExt cx="238" cy="245"/>
            </a:xfrm>
          </p:grpSpPr>
          <p:sp>
            <p:nvSpPr>
              <p:cNvPr id="174" name="Freeform 203"/>
              <p:cNvSpPr>
                <a:spLocks/>
              </p:cNvSpPr>
              <p:nvPr/>
            </p:nvSpPr>
            <p:spPr bwMode="auto">
              <a:xfrm>
                <a:off x="2347" y="132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5" name="Freeform 204"/>
              <p:cNvSpPr>
                <a:spLocks/>
              </p:cNvSpPr>
              <p:nvPr/>
            </p:nvSpPr>
            <p:spPr bwMode="auto">
              <a:xfrm>
                <a:off x="2291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6" name="Freeform 205"/>
              <p:cNvSpPr>
                <a:spLocks/>
              </p:cNvSpPr>
              <p:nvPr/>
            </p:nvSpPr>
            <p:spPr bwMode="auto">
              <a:xfrm>
                <a:off x="2291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5" name="Group 210"/>
            <p:cNvGrpSpPr>
              <a:grpSpLocks/>
            </p:cNvGrpSpPr>
            <p:nvPr/>
          </p:nvGrpSpPr>
          <p:grpSpPr bwMode="auto">
            <a:xfrm>
              <a:off x="2291" y="1315"/>
              <a:ext cx="238" cy="245"/>
              <a:chOff x="2291" y="1315"/>
              <a:chExt cx="238" cy="245"/>
            </a:xfrm>
          </p:grpSpPr>
          <p:sp>
            <p:nvSpPr>
              <p:cNvPr id="171" name="Freeform 207"/>
              <p:cNvSpPr>
                <a:spLocks/>
              </p:cNvSpPr>
              <p:nvPr/>
            </p:nvSpPr>
            <p:spPr bwMode="auto">
              <a:xfrm>
                <a:off x="2347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2" name="Freeform 208"/>
              <p:cNvSpPr>
                <a:spLocks/>
              </p:cNvSpPr>
              <p:nvPr/>
            </p:nvSpPr>
            <p:spPr bwMode="auto">
              <a:xfrm>
                <a:off x="2291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3" name="Freeform 209"/>
              <p:cNvSpPr>
                <a:spLocks/>
              </p:cNvSpPr>
              <p:nvPr/>
            </p:nvSpPr>
            <p:spPr bwMode="auto">
              <a:xfrm>
                <a:off x="2291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6" name="Group 214"/>
            <p:cNvGrpSpPr>
              <a:grpSpLocks/>
            </p:cNvGrpSpPr>
            <p:nvPr/>
          </p:nvGrpSpPr>
          <p:grpSpPr bwMode="auto">
            <a:xfrm>
              <a:off x="2291" y="1343"/>
              <a:ext cx="238" cy="245"/>
              <a:chOff x="2291" y="1343"/>
              <a:chExt cx="238" cy="245"/>
            </a:xfrm>
          </p:grpSpPr>
          <p:sp>
            <p:nvSpPr>
              <p:cNvPr id="168" name="Freeform 211"/>
              <p:cNvSpPr>
                <a:spLocks/>
              </p:cNvSpPr>
              <p:nvPr/>
            </p:nvSpPr>
            <p:spPr bwMode="auto">
              <a:xfrm>
                <a:off x="2347" y="139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9" name="Freeform 212"/>
              <p:cNvSpPr>
                <a:spLocks/>
              </p:cNvSpPr>
              <p:nvPr/>
            </p:nvSpPr>
            <p:spPr bwMode="auto">
              <a:xfrm>
                <a:off x="2291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0" name="Freeform 213"/>
              <p:cNvSpPr>
                <a:spLocks/>
              </p:cNvSpPr>
              <p:nvPr/>
            </p:nvSpPr>
            <p:spPr bwMode="auto">
              <a:xfrm>
                <a:off x="2291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7" name="Group 218"/>
            <p:cNvGrpSpPr>
              <a:grpSpLocks/>
            </p:cNvGrpSpPr>
            <p:nvPr/>
          </p:nvGrpSpPr>
          <p:grpSpPr bwMode="auto">
            <a:xfrm>
              <a:off x="2291" y="1371"/>
              <a:ext cx="238" cy="245"/>
              <a:chOff x="2291" y="1371"/>
              <a:chExt cx="238" cy="245"/>
            </a:xfrm>
          </p:grpSpPr>
          <p:sp>
            <p:nvSpPr>
              <p:cNvPr id="165" name="Freeform 215"/>
              <p:cNvSpPr>
                <a:spLocks/>
              </p:cNvSpPr>
              <p:nvPr/>
            </p:nvSpPr>
            <p:spPr bwMode="auto">
              <a:xfrm>
                <a:off x="2347" y="142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6" name="Freeform 216"/>
              <p:cNvSpPr>
                <a:spLocks/>
              </p:cNvSpPr>
              <p:nvPr/>
            </p:nvSpPr>
            <p:spPr bwMode="auto">
              <a:xfrm>
                <a:off x="229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7" name="Freeform 217"/>
              <p:cNvSpPr>
                <a:spLocks/>
              </p:cNvSpPr>
              <p:nvPr/>
            </p:nvSpPr>
            <p:spPr bwMode="auto">
              <a:xfrm>
                <a:off x="229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8" name="Group 222"/>
            <p:cNvGrpSpPr>
              <a:grpSpLocks/>
            </p:cNvGrpSpPr>
            <p:nvPr/>
          </p:nvGrpSpPr>
          <p:grpSpPr bwMode="auto">
            <a:xfrm>
              <a:off x="2291" y="1413"/>
              <a:ext cx="238" cy="245"/>
              <a:chOff x="2291" y="1413"/>
              <a:chExt cx="238" cy="245"/>
            </a:xfrm>
          </p:grpSpPr>
          <p:sp>
            <p:nvSpPr>
              <p:cNvPr id="162" name="Freeform 219"/>
              <p:cNvSpPr>
                <a:spLocks/>
              </p:cNvSpPr>
              <p:nvPr/>
            </p:nvSpPr>
            <p:spPr bwMode="auto">
              <a:xfrm>
                <a:off x="2347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3" name="Freeform 220"/>
              <p:cNvSpPr>
                <a:spLocks/>
              </p:cNvSpPr>
              <p:nvPr/>
            </p:nvSpPr>
            <p:spPr bwMode="auto">
              <a:xfrm>
                <a:off x="2291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4" name="Freeform 221"/>
              <p:cNvSpPr>
                <a:spLocks/>
              </p:cNvSpPr>
              <p:nvPr/>
            </p:nvSpPr>
            <p:spPr bwMode="auto">
              <a:xfrm>
                <a:off x="2291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9" name="Group 226"/>
            <p:cNvGrpSpPr>
              <a:grpSpLocks/>
            </p:cNvGrpSpPr>
            <p:nvPr/>
          </p:nvGrpSpPr>
          <p:grpSpPr bwMode="auto">
            <a:xfrm>
              <a:off x="2291" y="1441"/>
              <a:ext cx="238" cy="245"/>
              <a:chOff x="2291" y="1441"/>
              <a:chExt cx="238" cy="245"/>
            </a:xfrm>
          </p:grpSpPr>
          <p:sp>
            <p:nvSpPr>
              <p:cNvPr id="159" name="Freeform 223"/>
              <p:cNvSpPr>
                <a:spLocks/>
              </p:cNvSpPr>
              <p:nvPr/>
            </p:nvSpPr>
            <p:spPr bwMode="auto">
              <a:xfrm>
                <a:off x="2347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0" name="Freeform 224"/>
              <p:cNvSpPr>
                <a:spLocks/>
              </p:cNvSpPr>
              <p:nvPr/>
            </p:nvSpPr>
            <p:spPr bwMode="auto">
              <a:xfrm>
                <a:off x="2291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1" name="Freeform 225"/>
              <p:cNvSpPr>
                <a:spLocks/>
              </p:cNvSpPr>
              <p:nvPr/>
            </p:nvSpPr>
            <p:spPr bwMode="auto">
              <a:xfrm>
                <a:off x="2291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0" name="Group 230"/>
            <p:cNvGrpSpPr>
              <a:grpSpLocks/>
            </p:cNvGrpSpPr>
            <p:nvPr/>
          </p:nvGrpSpPr>
          <p:grpSpPr bwMode="auto">
            <a:xfrm>
              <a:off x="2291" y="1469"/>
              <a:ext cx="238" cy="245"/>
              <a:chOff x="2291" y="1469"/>
              <a:chExt cx="238" cy="245"/>
            </a:xfrm>
          </p:grpSpPr>
          <p:sp>
            <p:nvSpPr>
              <p:cNvPr id="156" name="Freeform 227"/>
              <p:cNvSpPr>
                <a:spLocks/>
              </p:cNvSpPr>
              <p:nvPr/>
            </p:nvSpPr>
            <p:spPr bwMode="auto">
              <a:xfrm>
                <a:off x="2347" y="152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7" name="Freeform 228"/>
              <p:cNvSpPr>
                <a:spLocks/>
              </p:cNvSpPr>
              <p:nvPr/>
            </p:nvSpPr>
            <p:spPr bwMode="auto">
              <a:xfrm>
                <a:off x="229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8" name="Freeform 229"/>
              <p:cNvSpPr>
                <a:spLocks/>
              </p:cNvSpPr>
              <p:nvPr/>
            </p:nvSpPr>
            <p:spPr bwMode="auto">
              <a:xfrm>
                <a:off x="229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1" name="Group 234"/>
            <p:cNvGrpSpPr>
              <a:grpSpLocks/>
            </p:cNvGrpSpPr>
            <p:nvPr/>
          </p:nvGrpSpPr>
          <p:grpSpPr bwMode="auto">
            <a:xfrm>
              <a:off x="2291" y="1497"/>
              <a:ext cx="238" cy="245"/>
              <a:chOff x="2291" y="1497"/>
              <a:chExt cx="238" cy="245"/>
            </a:xfrm>
          </p:grpSpPr>
          <p:sp>
            <p:nvSpPr>
              <p:cNvPr id="153" name="Freeform 231"/>
              <p:cNvSpPr>
                <a:spLocks/>
              </p:cNvSpPr>
              <p:nvPr/>
            </p:nvSpPr>
            <p:spPr bwMode="auto">
              <a:xfrm>
                <a:off x="2347" y="155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4" name="Freeform 232"/>
              <p:cNvSpPr>
                <a:spLocks/>
              </p:cNvSpPr>
              <p:nvPr/>
            </p:nvSpPr>
            <p:spPr bwMode="auto">
              <a:xfrm>
                <a:off x="229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5" name="Freeform 233"/>
              <p:cNvSpPr>
                <a:spLocks/>
              </p:cNvSpPr>
              <p:nvPr/>
            </p:nvSpPr>
            <p:spPr bwMode="auto">
              <a:xfrm>
                <a:off x="229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2" name="Group 238"/>
            <p:cNvGrpSpPr>
              <a:grpSpLocks/>
            </p:cNvGrpSpPr>
            <p:nvPr/>
          </p:nvGrpSpPr>
          <p:grpSpPr bwMode="auto">
            <a:xfrm>
              <a:off x="2291" y="1539"/>
              <a:ext cx="238" cy="245"/>
              <a:chOff x="2291" y="1539"/>
              <a:chExt cx="238" cy="245"/>
            </a:xfrm>
          </p:grpSpPr>
          <p:sp>
            <p:nvSpPr>
              <p:cNvPr id="150" name="Freeform 235"/>
              <p:cNvSpPr>
                <a:spLocks/>
              </p:cNvSpPr>
              <p:nvPr/>
            </p:nvSpPr>
            <p:spPr bwMode="auto">
              <a:xfrm>
                <a:off x="2347" y="159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1" name="Freeform 236"/>
              <p:cNvSpPr>
                <a:spLocks/>
              </p:cNvSpPr>
              <p:nvPr/>
            </p:nvSpPr>
            <p:spPr bwMode="auto">
              <a:xfrm>
                <a:off x="2291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2" name="Freeform 237"/>
              <p:cNvSpPr>
                <a:spLocks/>
              </p:cNvSpPr>
              <p:nvPr/>
            </p:nvSpPr>
            <p:spPr bwMode="auto">
              <a:xfrm>
                <a:off x="2291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3" name="Group 242"/>
            <p:cNvGrpSpPr>
              <a:grpSpLocks/>
            </p:cNvGrpSpPr>
            <p:nvPr/>
          </p:nvGrpSpPr>
          <p:grpSpPr bwMode="auto">
            <a:xfrm>
              <a:off x="2291" y="1567"/>
              <a:ext cx="238" cy="245"/>
              <a:chOff x="2291" y="1567"/>
              <a:chExt cx="238" cy="245"/>
            </a:xfrm>
          </p:grpSpPr>
          <p:sp>
            <p:nvSpPr>
              <p:cNvPr id="147" name="Freeform 239"/>
              <p:cNvSpPr>
                <a:spLocks/>
              </p:cNvSpPr>
              <p:nvPr/>
            </p:nvSpPr>
            <p:spPr bwMode="auto">
              <a:xfrm>
                <a:off x="2347" y="162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8" name="Freeform 240"/>
              <p:cNvSpPr>
                <a:spLocks/>
              </p:cNvSpPr>
              <p:nvPr/>
            </p:nvSpPr>
            <p:spPr bwMode="auto">
              <a:xfrm>
                <a:off x="2291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9" name="Freeform 241"/>
              <p:cNvSpPr>
                <a:spLocks/>
              </p:cNvSpPr>
              <p:nvPr/>
            </p:nvSpPr>
            <p:spPr bwMode="auto">
              <a:xfrm>
                <a:off x="2291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4" name="Group 246"/>
            <p:cNvGrpSpPr>
              <a:grpSpLocks/>
            </p:cNvGrpSpPr>
            <p:nvPr/>
          </p:nvGrpSpPr>
          <p:grpSpPr bwMode="auto">
            <a:xfrm>
              <a:off x="2291" y="1609"/>
              <a:ext cx="238" cy="245"/>
              <a:chOff x="2291" y="1609"/>
              <a:chExt cx="238" cy="245"/>
            </a:xfrm>
          </p:grpSpPr>
          <p:sp>
            <p:nvSpPr>
              <p:cNvPr id="144" name="Freeform 243"/>
              <p:cNvSpPr>
                <a:spLocks/>
              </p:cNvSpPr>
              <p:nvPr/>
            </p:nvSpPr>
            <p:spPr bwMode="auto">
              <a:xfrm>
                <a:off x="2347" y="166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5" name="Freeform 244"/>
              <p:cNvSpPr>
                <a:spLocks/>
              </p:cNvSpPr>
              <p:nvPr/>
            </p:nvSpPr>
            <p:spPr bwMode="auto">
              <a:xfrm>
                <a:off x="2291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6" name="Freeform 245"/>
              <p:cNvSpPr>
                <a:spLocks/>
              </p:cNvSpPr>
              <p:nvPr/>
            </p:nvSpPr>
            <p:spPr bwMode="auto">
              <a:xfrm>
                <a:off x="2291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5" name="Group 250"/>
            <p:cNvGrpSpPr>
              <a:grpSpLocks/>
            </p:cNvGrpSpPr>
            <p:nvPr/>
          </p:nvGrpSpPr>
          <p:grpSpPr bwMode="auto">
            <a:xfrm>
              <a:off x="2291" y="1637"/>
              <a:ext cx="238" cy="245"/>
              <a:chOff x="2291" y="1637"/>
              <a:chExt cx="238" cy="245"/>
            </a:xfrm>
          </p:grpSpPr>
          <p:sp>
            <p:nvSpPr>
              <p:cNvPr id="141" name="Freeform 247"/>
              <p:cNvSpPr>
                <a:spLocks/>
              </p:cNvSpPr>
              <p:nvPr/>
            </p:nvSpPr>
            <p:spPr bwMode="auto">
              <a:xfrm>
                <a:off x="2347" y="169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2" name="Freeform 248"/>
              <p:cNvSpPr>
                <a:spLocks/>
              </p:cNvSpPr>
              <p:nvPr/>
            </p:nvSpPr>
            <p:spPr bwMode="auto">
              <a:xfrm>
                <a:off x="2291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3" name="Freeform 249"/>
              <p:cNvSpPr>
                <a:spLocks/>
              </p:cNvSpPr>
              <p:nvPr/>
            </p:nvSpPr>
            <p:spPr bwMode="auto">
              <a:xfrm>
                <a:off x="2291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6" name="Group 254"/>
            <p:cNvGrpSpPr>
              <a:grpSpLocks/>
            </p:cNvGrpSpPr>
            <p:nvPr/>
          </p:nvGrpSpPr>
          <p:grpSpPr bwMode="auto">
            <a:xfrm>
              <a:off x="2501" y="1273"/>
              <a:ext cx="238" cy="245"/>
              <a:chOff x="2501" y="1273"/>
              <a:chExt cx="238" cy="245"/>
            </a:xfrm>
          </p:grpSpPr>
          <p:sp>
            <p:nvSpPr>
              <p:cNvPr id="138" name="Freeform 251"/>
              <p:cNvSpPr>
                <a:spLocks/>
              </p:cNvSpPr>
              <p:nvPr/>
            </p:nvSpPr>
            <p:spPr bwMode="auto">
              <a:xfrm>
                <a:off x="2557" y="132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9" name="Freeform 252"/>
              <p:cNvSpPr>
                <a:spLocks/>
              </p:cNvSpPr>
              <p:nvPr/>
            </p:nvSpPr>
            <p:spPr bwMode="auto">
              <a:xfrm>
                <a:off x="2501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0" name="Freeform 253"/>
              <p:cNvSpPr>
                <a:spLocks/>
              </p:cNvSpPr>
              <p:nvPr/>
            </p:nvSpPr>
            <p:spPr bwMode="auto">
              <a:xfrm>
                <a:off x="2501" y="127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7" name="Group 258"/>
            <p:cNvGrpSpPr>
              <a:grpSpLocks/>
            </p:cNvGrpSpPr>
            <p:nvPr/>
          </p:nvGrpSpPr>
          <p:grpSpPr bwMode="auto">
            <a:xfrm>
              <a:off x="2501" y="1315"/>
              <a:ext cx="238" cy="245"/>
              <a:chOff x="2501" y="1315"/>
              <a:chExt cx="238" cy="245"/>
            </a:xfrm>
          </p:grpSpPr>
          <p:sp>
            <p:nvSpPr>
              <p:cNvPr id="135" name="Freeform 255"/>
              <p:cNvSpPr>
                <a:spLocks/>
              </p:cNvSpPr>
              <p:nvPr/>
            </p:nvSpPr>
            <p:spPr bwMode="auto">
              <a:xfrm>
                <a:off x="2557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6" name="Freeform 256"/>
              <p:cNvSpPr>
                <a:spLocks/>
              </p:cNvSpPr>
              <p:nvPr/>
            </p:nvSpPr>
            <p:spPr bwMode="auto">
              <a:xfrm>
                <a:off x="2501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7" name="Freeform 257"/>
              <p:cNvSpPr>
                <a:spLocks/>
              </p:cNvSpPr>
              <p:nvPr/>
            </p:nvSpPr>
            <p:spPr bwMode="auto">
              <a:xfrm>
                <a:off x="2501" y="131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8" name="Group 262"/>
            <p:cNvGrpSpPr>
              <a:grpSpLocks/>
            </p:cNvGrpSpPr>
            <p:nvPr/>
          </p:nvGrpSpPr>
          <p:grpSpPr bwMode="auto">
            <a:xfrm>
              <a:off x="2501" y="1343"/>
              <a:ext cx="238" cy="245"/>
              <a:chOff x="2501" y="1343"/>
              <a:chExt cx="238" cy="245"/>
            </a:xfrm>
          </p:grpSpPr>
          <p:sp>
            <p:nvSpPr>
              <p:cNvPr id="132" name="Freeform 259"/>
              <p:cNvSpPr>
                <a:spLocks/>
              </p:cNvSpPr>
              <p:nvPr/>
            </p:nvSpPr>
            <p:spPr bwMode="auto">
              <a:xfrm>
                <a:off x="2557" y="139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3" name="Freeform 260"/>
              <p:cNvSpPr>
                <a:spLocks/>
              </p:cNvSpPr>
              <p:nvPr/>
            </p:nvSpPr>
            <p:spPr bwMode="auto">
              <a:xfrm>
                <a:off x="2501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4" name="Freeform 261"/>
              <p:cNvSpPr>
                <a:spLocks/>
              </p:cNvSpPr>
              <p:nvPr/>
            </p:nvSpPr>
            <p:spPr bwMode="auto">
              <a:xfrm>
                <a:off x="2501" y="134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79" name="Group 266"/>
            <p:cNvGrpSpPr>
              <a:grpSpLocks/>
            </p:cNvGrpSpPr>
            <p:nvPr/>
          </p:nvGrpSpPr>
          <p:grpSpPr bwMode="auto">
            <a:xfrm>
              <a:off x="2501" y="1371"/>
              <a:ext cx="238" cy="245"/>
              <a:chOff x="2501" y="1371"/>
              <a:chExt cx="238" cy="245"/>
            </a:xfrm>
          </p:grpSpPr>
          <p:sp>
            <p:nvSpPr>
              <p:cNvPr id="129" name="Freeform 263"/>
              <p:cNvSpPr>
                <a:spLocks/>
              </p:cNvSpPr>
              <p:nvPr/>
            </p:nvSpPr>
            <p:spPr bwMode="auto">
              <a:xfrm>
                <a:off x="2557" y="142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0" name="Freeform 264"/>
              <p:cNvSpPr>
                <a:spLocks/>
              </p:cNvSpPr>
              <p:nvPr/>
            </p:nvSpPr>
            <p:spPr bwMode="auto">
              <a:xfrm>
                <a:off x="250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" name="Freeform 265"/>
              <p:cNvSpPr>
                <a:spLocks/>
              </p:cNvSpPr>
              <p:nvPr/>
            </p:nvSpPr>
            <p:spPr bwMode="auto">
              <a:xfrm>
                <a:off x="2501" y="137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80" name="Group 270"/>
            <p:cNvGrpSpPr>
              <a:grpSpLocks/>
            </p:cNvGrpSpPr>
            <p:nvPr/>
          </p:nvGrpSpPr>
          <p:grpSpPr bwMode="auto">
            <a:xfrm>
              <a:off x="2501" y="1413"/>
              <a:ext cx="238" cy="245"/>
              <a:chOff x="2501" y="1413"/>
              <a:chExt cx="238" cy="245"/>
            </a:xfrm>
          </p:grpSpPr>
          <p:sp>
            <p:nvSpPr>
              <p:cNvPr id="126" name="Freeform 267"/>
              <p:cNvSpPr>
                <a:spLocks/>
              </p:cNvSpPr>
              <p:nvPr/>
            </p:nvSpPr>
            <p:spPr bwMode="auto">
              <a:xfrm>
                <a:off x="2557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7" name="Freeform 268"/>
              <p:cNvSpPr>
                <a:spLocks/>
              </p:cNvSpPr>
              <p:nvPr/>
            </p:nvSpPr>
            <p:spPr bwMode="auto">
              <a:xfrm>
                <a:off x="2501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8" name="Freeform 269"/>
              <p:cNvSpPr>
                <a:spLocks/>
              </p:cNvSpPr>
              <p:nvPr/>
            </p:nvSpPr>
            <p:spPr bwMode="auto">
              <a:xfrm>
                <a:off x="2501" y="141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81" name="Group 274"/>
            <p:cNvGrpSpPr>
              <a:grpSpLocks/>
            </p:cNvGrpSpPr>
            <p:nvPr/>
          </p:nvGrpSpPr>
          <p:grpSpPr bwMode="auto">
            <a:xfrm>
              <a:off x="2501" y="1441"/>
              <a:ext cx="238" cy="245"/>
              <a:chOff x="2501" y="1441"/>
              <a:chExt cx="238" cy="245"/>
            </a:xfrm>
          </p:grpSpPr>
          <p:sp>
            <p:nvSpPr>
              <p:cNvPr id="123" name="Freeform 271"/>
              <p:cNvSpPr>
                <a:spLocks/>
              </p:cNvSpPr>
              <p:nvPr/>
            </p:nvSpPr>
            <p:spPr bwMode="auto">
              <a:xfrm>
                <a:off x="2557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4" name="Freeform 272"/>
              <p:cNvSpPr>
                <a:spLocks/>
              </p:cNvSpPr>
              <p:nvPr/>
            </p:nvSpPr>
            <p:spPr bwMode="auto">
              <a:xfrm>
                <a:off x="2501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5" name="Freeform 273"/>
              <p:cNvSpPr>
                <a:spLocks/>
              </p:cNvSpPr>
              <p:nvPr/>
            </p:nvSpPr>
            <p:spPr bwMode="auto">
              <a:xfrm>
                <a:off x="2501" y="1441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82" name="Group 278"/>
            <p:cNvGrpSpPr>
              <a:grpSpLocks/>
            </p:cNvGrpSpPr>
            <p:nvPr/>
          </p:nvGrpSpPr>
          <p:grpSpPr bwMode="auto">
            <a:xfrm>
              <a:off x="2501" y="1469"/>
              <a:ext cx="238" cy="245"/>
              <a:chOff x="2501" y="1469"/>
              <a:chExt cx="238" cy="245"/>
            </a:xfrm>
          </p:grpSpPr>
          <p:sp>
            <p:nvSpPr>
              <p:cNvPr id="120" name="Freeform 275"/>
              <p:cNvSpPr>
                <a:spLocks/>
              </p:cNvSpPr>
              <p:nvPr/>
            </p:nvSpPr>
            <p:spPr bwMode="auto">
              <a:xfrm>
                <a:off x="2557" y="152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1" name="Freeform 276"/>
              <p:cNvSpPr>
                <a:spLocks/>
              </p:cNvSpPr>
              <p:nvPr/>
            </p:nvSpPr>
            <p:spPr bwMode="auto">
              <a:xfrm>
                <a:off x="250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2" name="Freeform 277"/>
              <p:cNvSpPr>
                <a:spLocks/>
              </p:cNvSpPr>
              <p:nvPr/>
            </p:nvSpPr>
            <p:spPr bwMode="auto">
              <a:xfrm>
                <a:off x="2501" y="146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83" name="Group 282"/>
            <p:cNvGrpSpPr>
              <a:grpSpLocks/>
            </p:cNvGrpSpPr>
            <p:nvPr/>
          </p:nvGrpSpPr>
          <p:grpSpPr bwMode="auto">
            <a:xfrm>
              <a:off x="2501" y="1497"/>
              <a:ext cx="238" cy="245"/>
              <a:chOff x="2501" y="1497"/>
              <a:chExt cx="238" cy="245"/>
            </a:xfrm>
          </p:grpSpPr>
          <p:sp>
            <p:nvSpPr>
              <p:cNvPr id="117" name="Freeform 279"/>
              <p:cNvSpPr>
                <a:spLocks/>
              </p:cNvSpPr>
              <p:nvPr/>
            </p:nvSpPr>
            <p:spPr bwMode="auto">
              <a:xfrm>
                <a:off x="2557" y="155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" name="Freeform 280"/>
              <p:cNvSpPr>
                <a:spLocks/>
              </p:cNvSpPr>
              <p:nvPr/>
            </p:nvSpPr>
            <p:spPr bwMode="auto">
              <a:xfrm>
                <a:off x="250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9" name="Freeform 281"/>
              <p:cNvSpPr>
                <a:spLocks/>
              </p:cNvSpPr>
              <p:nvPr/>
            </p:nvSpPr>
            <p:spPr bwMode="auto">
              <a:xfrm>
                <a:off x="2501" y="149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84" name="Group 286"/>
            <p:cNvGrpSpPr>
              <a:grpSpLocks/>
            </p:cNvGrpSpPr>
            <p:nvPr/>
          </p:nvGrpSpPr>
          <p:grpSpPr bwMode="auto">
            <a:xfrm>
              <a:off x="2501" y="1539"/>
              <a:ext cx="238" cy="245"/>
              <a:chOff x="2501" y="1539"/>
              <a:chExt cx="238" cy="245"/>
            </a:xfrm>
          </p:grpSpPr>
          <p:sp>
            <p:nvSpPr>
              <p:cNvPr id="114" name="Freeform 283"/>
              <p:cNvSpPr>
                <a:spLocks/>
              </p:cNvSpPr>
              <p:nvPr/>
            </p:nvSpPr>
            <p:spPr bwMode="auto">
              <a:xfrm>
                <a:off x="2557" y="159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" name="Freeform 284"/>
              <p:cNvSpPr>
                <a:spLocks/>
              </p:cNvSpPr>
              <p:nvPr/>
            </p:nvSpPr>
            <p:spPr bwMode="auto">
              <a:xfrm>
                <a:off x="2501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" name="Freeform 285"/>
              <p:cNvSpPr>
                <a:spLocks/>
              </p:cNvSpPr>
              <p:nvPr/>
            </p:nvSpPr>
            <p:spPr bwMode="auto">
              <a:xfrm>
                <a:off x="2501" y="153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85" name="Group 290"/>
            <p:cNvGrpSpPr>
              <a:grpSpLocks/>
            </p:cNvGrpSpPr>
            <p:nvPr/>
          </p:nvGrpSpPr>
          <p:grpSpPr bwMode="auto">
            <a:xfrm>
              <a:off x="2501" y="1567"/>
              <a:ext cx="238" cy="245"/>
              <a:chOff x="2501" y="1567"/>
              <a:chExt cx="238" cy="245"/>
            </a:xfrm>
          </p:grpSpPr>
          <p:sp>
            <p:nvSpPr>
              <p:cNvPr id="111" name="Freeform 287"/>
              <p:cNvSpPr>
                <a:spLocks/>
              </p:cNvSpPr>
              <p:nvPr/>
            </p:nvSpPr>
            <p:spPr bwMode="auto">
              <a:xfrm>
                <a:off x="2557" y="162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2" name="Freeform 288"/>
              <p:cNvSpPr>
                <a:spLocks/>
              </p:cNvSpPr>
              <p:nvPr/>
            </p:nvSpPr>
            <p:spPr bwMode="auto">
              <a:xfrm>
                <a:off x="2501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3" name="Freeform 289"/>
              <p:cNvSpPr>
                <a:spLocks/>
              </p:cNvSpPr>
              <p:nvPr/>
            </p:nvSpPr>
            <p:spPr bwMode="auto">
              <a:xfrm>
                <a:off x="2501" y="156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86" name="Group 294"/>
            <p:cNvGrpSpPr>
              <a:grpSpLocks/>
            </p:cNvGrpSpPr>
            <p:nvPr/>
          </p:nvGrpSpPr>
          <p:grpSpPr bwMode="auto">
            <a:xfrm>
              <a:off x="2501" y="1609"/>
              <a:ext cx="238" cy="245"/>
              <a:chOff x="2501" y="1609"/>
              <a:chExt cx="238" cy="245"/>
            </a:xfrm>
          </p:grpSpPr>
          <p:sp>
            <p:nvSpPr>
              <p:cNvPr id="108" name="Freeform 291"/>
              <p:cNvSpPr>
                <a:spLocks/>
              </p:cNvSpPr>
              <p:nvPr/>
            </p:nvSpPr>
            <p:spPr bwMode="auto">
              <a:xfrm>
                <a:off x="2557" y="1665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9" name="Freeform 292"/>
              <p:cNvSpPr>
                <a:spLocks/>
              </p:cNvSpPr>
              <p:nvPr/>
            </p:nvSpPr>
            <p:spPr bwMode="auto">
              <a:xfrm>
                <a:off x="2501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0" name="Freeform 293"/>
              <p:cNvSpPr>
                <a:spLocks/>
              </p:cNvSpPr>
              <p:nvPr/>
            </p:nvSpPr>
            <p:spPr bwMode="auto">
              <a:xfrm>
                <a:off x="2501" y="1609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87" name="Group 298"/>
            <p:cNvGrpSpPr>
              <a:grpSpLocks/>
            </p:cNvGrpSpPr>
            <p:nvPr/>
          </p:nvGrpSpPr>
          <p:grpSpPr bwMode="auto">
            <a:xfrm>
              <a:off x="2501" y="1637"/>
              <a:ext cx="238" cy="245"/>
              <a:chOff x="2501" y="1637"/>
              <a:chExt cx="238" cy="245"/>
            </a:xfrm>
          </p:grpSpPr>
          <p:sp>
            <p:nvSpPr>
              <p:cNvPr id="105" name="Freeform 295"/>
              <p:cNvSpPr>
                <a:spLocks/>
              </p:cNvSpPr>
              <p:nvPr/>
            </p:nvSpPr>
            <p:spPr bwMode="auto">
              <a:xfrm>
                <a:off x="2557" y="1693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" name="Freeform 296"/>
              <p:cNvSpPr>
                <a:spLocks/>
              </p:cNvSpPr>
              <p:nvPr/>
            </p:nvSpPr>
            <p:spPr bwMode="auto">
              <a:xfrm>
                <a:off x="2501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solidFill>
                <a:srgbClr val="FFFFCC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7" name="Freeform 297"/>
              <p:cNvSpPr>
                <a:spLocks/>
              </p:cNvSpPr>
              <p:nvPr/>
            </p:nvSpPr>
            <p:spPr bwMode="auto">
              <a:xfrm>
                <a:off x="2501" y="1637"/>
                <a:ext cx="182" cy="189"/>
              </a:xfrm>
              <a:custGeom>
                <a:avLst/>
                <a:gdLst>
                  <a:gd name="T0" fmla="*/ 0 w 416"/>
                  <a:gd name="T1" fmla="*/ 0 h 432"/>
                  <a:gd name="T2" fmla="*/ 0 w 416"/>
                  <a:gd name="T3" fmla="*/ 0 h 432"/>
                  <a:gd name="T4" fmla="*/ 0 w 416"/>
                  <a:gd name="T5" fmla="*/ 0 h 432"/>
                  <a:gd name="T6" fmla="*/ 0 w 416"/>
                  <a:gd name="T7" fmla="*/ 0 h 432"/>
                  <a:gd name="T8" fmla="*/ 0 w 416"/>
                  <a:gd name="T9" fmla="*/ 0 h 432"/>
                  <a:gd name="T10" fmla="*/ 0 w 416"/>
                  <a:gd name="T11" fmla="*/ 0 h 432"/>
                  <a:gd name="T12" fmla="*/ 0 w 416"/>
                  <a:gd name="T13" fmla="*/ 0 h 432"/>
                  <a:gd name="T14" fmla="*/ 0 w 416"/>
                  <a:gd name="T15" fmla="*/ 0 h 432"/>
                  <a:gd name="T16" fmla="*/ 0 w 416"/>
                  <a:gd name="T17" fmla="*/ 0 h 432"/>
                  <a:gd name="T18" fmla="*/ 0 w 416"/>
                  <a:gd name="T19" fmla="*/ 0 h 432"/>
                  <a:gd name="T20" fmla="*/ 0 w 416"/>
                  <a:gd name="T21" fmla="*/ 0 h 432"/>
                  <a:gd name="T22" fmla="*/ 0 w 416"/>
                  <a:gd name="T23" fmla="*/ 0 h 432"/>
                  <a:gd name="T24" fmla="*/ 0 w 416"/>
                  <a:gd name="T25" fmla="*/ 0 h 432"/>
                  <a:gd name="T26" fmla="*/ 0 w 416"/>
                  <a:gd name="T27" fmla="*/ 0 h 432"/>
                  <a:gd name="T28" fmla="*/ 0 w 416"/>
                  <a:gd name="T29" fmla="*/ 0 h 432"/>
                  <a:gd name="T30" fmla="*/ 0 w 416"/>
                  <a:gd name="T31" fmla="*/ 0 h 432"/>
                  <a:gd name="T32" fmla="*/ 0 w 416"/>
                  <a:gd name="T33" fmla="*/ 0 h 432"/>
                  <a:gd name="T34" fmla="*/ 0 w 416"/>
                  <a:gd name="T35" fmla="*/ 0 h 432"/>
                  <a:gd name="T36" fmla="*/ 0 w 416"/>
                  <a:gd name="T37" fmla="*/ 0 h 432"/>
                  <a:gd name="T38" fmla="*/ 0 w 416"/>
                  <a:gd name="T39" fmla="*/ 0 h 432"/>
                  <a:gd name="T40" fmla="*/ 0 w 416"/>
                  <a:gd name="T41" fmla="*/ 0 h 432"/>
                  <a:gd name="T42" fmla="*/ 0 w 416"/>
                  <a:gd name="T43" fmla="*/ 0 h 432"/>
                  <a:gd name="T44" fmla="*/ 0 w 416"/>
                  <a:gd name="T45" fmla="*/ 0 h 432"/>
                  <a:gd name="T46" fmla="*/ 0 w 416"/>
                  <a:gd name="T47" fmla="*/ 0 h 4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6"/>
                  <a:gd name="T73" fmla="*/ 0 h 432"/>
                  <a:gd name="T74" fmla="*/ 416 w 416"/>
                  <a:gd name="T75" fmla="*/ 432 h 4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6" h="432">
                    <a:moveTo>
                      <a:pt x="63" y="37"/>
                    </a:moveTo>
                    <a:cubicBezTo>
                      <a:pt x="63" y="213"/>
                      <a:pt x="63" y="249"/>
                      <a:pt x="60" y="251"/>
                    </a:cubicBezTo>
                    <a:cubicBezTo>
                      <a:pt x="57" y="251"/>
                      <a:pt x="54" y="254"/>
                      <a:pt x="48" y="254"/>
                    </a:cubicBezTo>
                    <a:cubicBezTo>
                      <a:pt x="42" y="254"/>
                      <a:pt x="36" y="256"/>
                      <a:pt x="27" y="259"/>
                    </a:cubicBezTo>
                    <a:cubicBezTo>
                      <a:pt x="21" y="261"/>
                      <a:pt x="15" y="266"/>
                      <a:pt x="9" y="271"/>
                    </a:cubicBezTo>
                    <a:cubicBezTo>
                      <a:pt x="3" y="278"/>
                      <a:pt x="0" y="285"/>
                      <a:pt x="0" y="285"/>
                    </a:cubicBezTo>
                    <a:cubicBezTo>
                      <a:pt x="0" y="285"/>
                      <a:pt x="0" y="387"/>
                      <a:pt x="3" y="391"/>
                    </a:cubicBezTo>
                    <a:cubicBezTo>
                      <a:pt x="6" y="399"/>
                      <a:pt x="9" y="404"/>
                      <a:pt x="15" y="406"/>
                    </a:cubicBezTo>
                    <a:cubicBezTo>
                      <a:pt x="21" y="408"/>
                      <a:pt x="27" y="411"/>
                      <a:pt x="33" y="413"/>
                    </a:cubicBezTo>
                    <a:cubicBezTo>
                      <a:pt x="42" y="416"/>
                      <a:pt x="45" y="418"/>
                      <a:pt x="48" y="418"/>
                    </a:cubicBezTo>
                    <a:cubicBezTo>
                      <a:pt x="51" y="420"/>
                      <a:pt x="54" y="420"/>
                      <a:pt x="57" y="423"/>
                    </a:cubicBezTo>
                    <a:cubicBezTo>
                      <a:pt x="60" y="423"/>
                      <a:pt x="63" y="425"/>
                      <a:pt x="63" y="428"/>
                    </a:cubicBezTo>
                    <a:lnTo>
                      <a:pt x="66" y="432"/>
                    </a:lnTo>
                    <a:lnTo>
                      <a:pt x="72" y="432"/>
                    </a:lnTo>
                    <a:lnTo>
                      <a:pt x="208" y="432"/>
                    </a:lnTo>
                    <a:lnTo>
                      <a:pt x="416" y="432"/>
                    </a:lnTo>
                    <a:lnTo>
                      <a:pt x="416" y="213"/>
                    </a:lnTo>
                    <a:lnTo>
                      <a:pt x="416" y="0"/>
                    </a:lnTo>
                    <a:lnTo>
                      <a:pt x="208" y="0"/>
                    </a:lnTo>
                    <a:lnTo>
                      <a:pt x="102" y="0"/>
                    </a:lnTo>
                    <a:lnTo>
                      <a:pt x="93" y="0"/>
                    </a:lnTo>
                    <a:cubicBezTo>
                      <a:pt x="84" y="3"/>
                      <a:pt x="78" y="5"/>
                      <a:pt x="72" y="10"/>
                    </a:cubicBezTo>
                    <a:cubicBezTo>
                      <a:pt x="69" y="15"/>
                      <a:pt x="66" y="22"/>
                      <a:pt x="63" y="29"/>
                    </a:cubicBezTo>
                    <a:lnTo>
                      <a:pt x="63" y="37"/>
                    </a:lnTo>
                    <a:close/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04" name="Freeform 300"/>
            <p:cNvSpPr>
              <a:spLocks/>
            </p:cNvSpPr>
            <p:nvPr/>
          </p:nvSpPr>
          <p:spPr bwMode="auto">
            <a:xfrm>
              <a:off x="932" y="1288"/>
              <a:ext cx="601" cy="255"/>
            </a:xfrm>
            <a:custGeom>
              <a:avLst/>
              <a:gdLst>
                <a:gd name="T0" fmla="*/ 0 w 1472"/>
                <a:gd name="T1" fmla="*/ 0 h 672"/>
                <a:gd name="T2" fmla="*/ 0 w 1472"/>
                <a:gd name="T3" fmla="*/ 0 h 672"/>
                <a:gd name="T4" fmla="*/ 0 w 1472"/>
                <a:gd name="T5" fmla="*/ 0 h 672"/>
                <a:gd name="T6" fmla="*/ 0 w 1472"/>
                <a:gd name="T7" fmla="*/ 0 h 672"/>
                <a:gd name="T8" fmla="*/ 0 w 1472"/>
                <a:gd name="T9" fmla="*/ 0 h 672"/>
                <a:gd name="T10" fmla="*/ 0 w 1472"/>
                <a:gd name="T11" fmla="*/ 0 h 672"/>
                <a:gd name="T12" fmla="*/ 0 w 1472"/>
                <a:gd name="T13" fmla="*/ 0 h 672"/>
                <a:gd name="T14" fmla="*/ 0 w 1472"/>
                <a:gd name="T15" fmla="*/ 0 h 672"/>
                <a:gd name="T16" fmla="*/ 0 w 1472"/>
                <a:gd name="T17" fmla="*/ 0 h 6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2"/>
                <a:gd name="T28" fmla="*/ 0 h 672"/>
                <a:gd name="T29" fmla="*/ 1472 w 1472"/>
                <a:gd name="T30" fmla="*/ 672 h 6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2" h="672">
                  <a:moveTo>
                    <a:pt x="112" y="0"/>
                  </a:moveTo>
                  <a:cubicBezTo>
                    <a:pt x="51" y="0"/>
                    <a:pt x="0" y="51"/>
                    <a:pt x="0" y="112"/>
                  </a:cubicBezTo>
                  <a:lnTo>
                    <a:pt x="0" y="560"/>
                  </a:lnTo>
                  <a:cubicBezTo>
                    <a:pt x="0" y="622"/>
                    <a:pt x="51" y="672"/>
                    <a:pt x="112" y="672"/>
                  </a:cubicBezTo>
                  <a:lnTo>
                    <a:pt x="1360" y="672"/>
                  </a:lnTo>
                  <a:cubicBezTo>
                    <a:pt x="1422" y="672"/>
                    <a:pt x="1472" y="622"/>
                    <a:pt x="1472" y="560"/>
                  </a:cubicBezTo>
                  <a:lnTo>
                    <a:pt x="1472" y="112"/>
                  </a:lnTo>
                  <a:cubicBezTo>
                    <a:pt x="1472" y="51"/>
                    <a:pt x="1422" y="0"/>
                    <a:pt x="1360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chemeClr val="bg1"/>
            </a:solidFill>
            <a:ln w="1111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9" name="Rectangle 302"/>
            <p:cNvSpPr>
              <a:spLocks noChangeArrowheads="1"/>
            </p:cNvSpPr>
            <p:nvPr/>
          </p:nvSpPr>
          <p:spPr bwMode="auto">
            <a:xfrm>
              <a:off x="1140" y="2438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MX"/>
            </a:p>
          </p:txBody>
        </p:sp>
        <p:sp>
          <p:nvSpPr>
            <p:cNvPr id="90" name="Rectangle 303"/>
            <p:cNvSpPr>
              <a:spLocks noChangeArrowheads="1"/>
            </p:cNvSpPr>
            <p:nvPr/>
          </p:nvSpPr>
          <p:spPr bwMode="auto">
            <a:xfrm>
              <a:off x="1121" y="1314"/>
              <a:ext cx="24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200" dirty="0">
                  <a:latin typeface="Arial" pitchFamily="34" charset="0"/>
                  <a:cs typeface="Arial" pitchFamily="34" charset="0"/>
                </a:rPr>
                <a:t>Inicio </a:t>
              </a:r>
            </a:p>
          </p:txBody>
        </p:sp>
        <p:sp>
          <p:nvSpPr>
            <p:cNvPr id="91" name="Freeform 304"/>
            <p:cNvSpPr>
              <a:spLocks noEditPoints="1"/>
            </p:cNvSpPr>
            <p:nvPr/>
          </p:nvSpPr>
          <p:spPr bwMode="auto">
            <a:xfrm rot="5400000">
              <a:off x="1062" y="1740"/>
              <a:ext cx="304" cy="37"/>
            </a:xfrm>
            <a:custGeom>
              <a:avLst/>
              <a:gdLst>
                <a:gd name="T0" fmla="*/ 0 w 322"/>
                <a:gd name="T1" fmla="*/ 21 h 63"/>
                <a:gd name="T2" fmla="*/ 270 w 322"/>
                <a:gd name="T3" fmla="*/ 21 h 63"/>
                <a:gd name="T4" fmla="*/ 270 w 322"/>
                <a:gd name="T5" fmla="*/ 42 h 63"/>
                <a:gd name="T6" fmla="*/ 0 w 322"/>
                <a:gd name="T7" fmla="*/ 42 h 63"/>
                <a:gd name="T8" fmla="*/ 0 w 322"/>
                <a:gd name="T9" fmla="*/ 21 h 63"/>
                <a:gd name="T10" fmla="*/ 259 w 322"/>
                <a:gd name="T11" fmla="*/ 0 h 63"/>
                <a:gd name="T12" fmla="*/ 322 w 322"/>
                <a:gd name="T13" fmla="*/ 32 h 63"/>
                <a:gd name="T14" fmla="*/ 259 w 322"/>
                <a:gd name="T15" fmla="*/ 63 h 63"/>
                <a:gd name="T16" fmla="*/ 259 w 322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63"/>
                <a:gd name="T29" fmla="*/ 322 w 322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63">
                  <a:moveTo>
                    <a:pt x="0" y="21"/>
                  </a:moveTo>
                  <a:lnTo>
                    <a:pt x="270" y="21"/>
                  </a:lnTo>
                  <a:lnTo>
                    <a:pt x="270" y="42"/>
                  </a:lnTo>
                  <a:lnTo>
                    <a:pt x="0" y="42"/>
                  </a:lnTo>
                  <a:lnTo>
                    <a:pt x="0" y="21"/>
                  </a:lnTo>
                  <a:close/>
                  <a:moveTo>
                    <a:pt x="259" y="0"/>
                  </a:moveTo>
                  <a:lnTo>
                    <a:pt x="322" y="32"/>
                  </a:lnTo>
                  <a:lnTo>
                    <a:pt x="259" y="6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9" name="Freeform 306"/>
            <p:cNvSpPr>
              <a:spLocks/>
            </p:cNvSpPr>
            <p:nvPr/>
          </p:nvSpPr>
          <p:spPr bwMode="auto">
            <a:xfrm>
              <a:off x="2434" y="3372"/>
              <a:ext cx="687" cy="191"/>
            </a:xfrm>
            <a:custGeom>
              <a:avLst/>
              <a:gdLst>
                <a:gd name="T0" fmla="*/ 0 w 742"/>
                <a:gd name="T1" fmla="*/ 0 h 287"/>
                <a:gd name="T2" fmla="*/ 0 w 742"/>
                <a:gd name="T3" fmla="*/ 87 h 287"/>
                <a:gd name="T4" fmla="*/ 909 w 742"/>
                <a:gd name="T5" fmla="*/ 87 h 287"/>
                <a:gd name="T6" fmla="*/ 1039 w 742"/>
                <a:gd name="T7" fmla="*/ 76 h 287"/>
                <a:gd name="T8" fmla="*/ 1039 w 742"/>
                <a:gd name="T9" fmla="*/ 0 h 287"/>
                <a:gd name="T10" fmla="*/ 0 w 742"/>
                <a:gd name="T11" fmla="*/ 0 h 2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2"/>
                <a:gd name="T19" fmla="*/ 0 h 287"/>
                <a:gd name="T20" fmla="*/ 742 w 742"/>
                <a:gd name="T21" fmla="*/ 287 h 2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2" h="287">
                  <a:moveTo>
                    <a:pt x="0" y="0"/>
                  </a:moveTo>
                  <a:lnTo>
                    <a:pt x="0" y="287"/>
                  </a:lnTo>
                  <a:lnTo>
                    <a:pt x="649" y="287"/>
                  </a:lnTo>
                  <a:lnTo>
                    <a:pt x="742" y="251"/>
                  </a:lnTo>
                  <a:lnTo>
                    <a:pt x="742" y="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s-ES" sz="1000" i="1" dirty="0">
                  <a:latin typeface="Arial" pitchFamily="34" charset="0"/>
                  <a:cs typeface="Arial" pitchFamily="34" charset="0"/>
                </a:rPr>
                <a:t>FASE ACTIVA</a:t>
              </a:r>
            </a:p>
          </p:txBody>
        </p:sp>
        <p:sp>
          <p:nvSpPr>
            <p:cNvPr id="95" name="Rectangle 315"/>
            <p:cNvSpPr>
              <a:spLocks noChangeArrowheads="1"/>
            </p:cNvSpPr>
            <p:nvPr/>
          </p:nvSpPr>
          <p:spPr bwMode="auto">
            <a:xfrm>
              <a:off x="4352" y="675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MX"/>
            </a:p>
          </p:txBody>
        </p:sp>
        <p:sp>
          <p:nvSpPr>
            <p:cNvPr id="97" name="Freeform 317"/>
            <p:cNvSpPr>
              <a:spLocks noEditPoints="1"/>
            </p:cNvSpPr>
            <p:nvPr/>
          </p:nvSpPr>
          <p:spPr bwMode="auto">
            <a:xfrm rot="16200000">
              <a:off x="3175" y="678"/>
              <a:ext cx="384" cy="583"/>
            </a:xfrm>
            <a:custGeom>
              <a:avLst/>
              <a:gdLst>
                <a:gd name="T0" fmla="*/ 633 w 654"/>
                <a:gd name="T1" fmla="*/ 472 h 472"/>
                <a:gd name="T2" fmla="*/ 633 w 654"/>
                <a:gd name="T3" fmla="*/ 31 h 472"/>
                <a:gd name="T4" fmla="*/ 644 w 654"/>
                <a:gd name="T5" fmla="*/ 42 h 472"/>
                <a:gd name="T6" fmla="*/ 52 w 654"/>
                <a:gd name="T7" fmla="*/ 42 h 472"/>
                <a:gd name="T8" fmla="*/ 52 w 654"/>
                <a:gd name="T9" fmla="*/ 21 h 472"/>
                <a:gd name="T10" fmla="*/ 654 w 654"/>
                <a:gd name="T11" fmla="*/ 21 h 472"/>
                <a:gd name="T12" fmla="*/ 654 w 654"/>
                <a:gd name="T13" fmla="*/ 472 h 472"/>
                <a:gd name="T14" fmla="*/ 633 w 654"/>
                <a:gd name="T15" fmla="*/ 472 h 472"/>
                <a:gd name="T16" fmla="*/ 63 w 654"/>
                <a:gd name="T17" fmla="*/ 63 h 472"/>
                <a:gd name="T18" fmla="*/ 0 w 654"/>
                <a:gd name="T19" fmla="*/ 31 h 472"/>
                <a:gd name="T20" fmla="*/ 63 w 654"/>
                <a:gd name="T21" fmla="*/ 0 h 472"/>
                <a:gd name="T22" fmla="*/ 63 w 654"/>
                <a:gd name="T23" fmla="*/ 63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4"/>
                <a:gd name="T37" fmla="*/ 0 h 472"/>
                <a:gd name="T38" fmla="*/ 654 w 654"/>
                <a:gd name="T39" fmla="*/ 472 h 4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4" h="472">
                  <a:moveTo>
                    <a:pt x="633" y="472"/>
                  </a:moveTo>
                  <a:lnTo>
                    <a:pt x="633" y="31"/>
                  </a:lnTo>
                  <a:lnTo>
                    <a:pt x="644" y="42"/>
                  </a:lnTo>
                  <a:lnTo>
                    <a:pt x="52" y="42"/>
                  </a:lnTo>
                  <a:lnTo>
                    <a:pt x="52" y="21"/>
                  </a:lnTo>
                  <a:lnTo>
                    <a:pt x="654" y="21"/>
                  </a:lnTo>
                  <a:lnTo>
                    <a:pt x="654" y="472"/>
                  </a:lnTo>
                  <a:lnTo>
                    <a:pt x="633" y="472"/>
                  </a:lnTo>
                  <a:close/>
                  <a:moveTo>
                    <a:pt x="63" y="63"/>
                  </a:moveTo>
                  <a:lnTo>
                    <a:pt x="0" y="31"/>
                  </a:lnTo>
                  <a:lnTo>
                    <a:pt x="63" y="0"/>
                  </a:lnTo>
                  <a:lnTo>
                    <a:pt x="63" y="6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8" name="Freeform 318"/>
            <p:cNvSpPr>
              <a:spLocks noEditPoints="1"/>
            </p:cNvSpPr>
            <p:nvPr/>
          </p:nvSpPr>
          <p:spPr bwMode="auto">
            <a:xfrm rot="5400000">
              <a:off x="4812" y="650"/>
              <a:ext cx="384" cy="641"/>
            </a:xfrm>
            <a:custGeom>
              <a:avLst/>
              <a:gdLst>
                <a:gd name="T0" fmla="*/ 0 w 976"/>
                <a:gd name="T1" fmla="*/ 472 h 472"/>
                <a:gd name="T2" fmla="*/ 0 w 976"/>
                <a:gd name="T3" fmla="*/ 21 h 472"/>
                <a:gd name="T4" fmla="*/ 923 w 976"/>
                <a:gd name="T5" fmla="*/ 21 h 472"/>
                <a:gd name="T6" fmla="*/ 923 w 976"/>
                <a:gd name="T7" fmla="*/ 42 h 472"/>
                <a:gd name="T8" fmla="*/ 10 w 976"/>
                <a:gd name="T9" fmla="*/ 42 h 472"/>
                <a:gd name="T10" fmla="*/ 21 w 976"/>
                <a:gd name="T11" fmla="*/ 31 h 472"/>
                <a:gd name="T12" fmla="*/ 21 w 976"/>
                <a:gd name="T13" fmla="*/ 472 h 472"/>
                <a:gd name="T14" fmla="*/ 0 w 976"/>
                <a:gd name="T15" fmla="*/ 472 h 472"/>
                <a:gd name="T16" fmla="*/ 913 w 976"/>
                <a:gd name="T17" fmla="*/ 0 h 472"/>
                <a:gd name="T18" fmla="*/ 976 w 976"/>
                <a:gd name="T19" fmla="*/ 31 h 472"/>
                <a:gd name="T20" fmla="*/ 913 w 976"/>
                <a:gd name="T21" fmla="*/ 63 h 472"/>
                <a:gd name="T22" fmla="*/ 913 w 976"/>
                <a:gd name="T23" fmla="*/ 0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6"/>
                <a:gd name="T37" fmla="*/ 0 h 472"/>
                <a:gd name="T38" fmla="*/ 976 w 976"/>
                <a:gd name="T39" fmla="*/ 472 h 4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6" h="472">
                  <a:moveTo>
                    <a:pt x="0" y="472"/>
                  </a:moveTo>
                  <a:lnTo>
                    <a:pt x="0" y="21"/>
                  </a:lnTo>
                  <a:lnTo>
                    <a:pt x="923" y="21"/>
                  </a:lnTo>
                  <a:lnTo>
                    <a:pt x="923" y="42"/>
                  </a:lnTo>
                  <a:lnTo>
                    <a:pt x="10" y="42"/>
                  </a:lnTo>
                  <a:lnTo>
                    <a:pt x="21" y="31"/>
                  </a:lnTo>
                  <a:lnTo>
                    <a:pt x="21" y="472"/>
                  </a:lnTo>
                  <a:lnTo>
                    <a:pt x="0" y="472"/>
                  </a:lnTo>
                  <a:close/>
                  <a:moveTo>
                    <a:pt x="913" y="0"/>
                  </a:moveTo>
                  <a:lnTo>
                    <a:pt x="976" y="31"/>
                  </a:lnTo>
                  <a:lnTo>
                    <a:pt x="913" y="63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ysDot"/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976847" y="5429264"/>
            <a:ext cx="1654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E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s-E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Archivo (s)  </a:t>
            </a:r>
          </a:p>
          <a:p>
            <a:pPr algn="ctr"/>
            <a:r>
              <a:rPr lang="es-E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de </a:t>
            </a:r>
            <a:r>
              <a:rPr lang="es-E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Trámite*.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850243" y="2857496"/>
            <a:ext cx="12258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Archivo</a:t>
            </a:r>
          </a:p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Histórico*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4982850" y="4282867"/>
            <a:ext cx="14465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Archivo de</a:t>
            </a:r>
          </a:p>
          <a:p>
            <a:pPr algn="ctr"/>
            <a:r>
              <a:rPr lang="es-E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Concentración*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41768" y="3717032"/>
            <a:ext cx="2286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s-E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Correspondencia*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1" name="Freeform 306"/>
          <p:cNvSpPr>
            <a:spLocks/>
          </p:cNvSpPr>
          <p:nvPr/>
        </p:nvSpPr>
        <p:spPr bwMode="auto">
          <a:xfrm>
            <a:off x="4439087" y="3933056"/>
            <a:ext cx="1357049" cy="214314"/>
          </a:xfrm>
          <a:custGeom>
            <a:avLst/>
            <a:gdLst>
              <a:gd name="T0" fmla="*/ 0 w 742"/>
              <a:gd name="T1" fmla="*/ 0 h 287"/>
              <a:gd name="T2" fmla="*/ 0 w 742"/>
              <a:gd name="T3" fmla="*/ 87 h 287"/>
              <a:gd name="T4" fmla="*/ 909 w 742"/>
              <a:gd name="T5" fmla="*/ 87 h 287"/>
              <a:gd name="T6" fmla="*/ 1039 w 742"/>
              <a:gd name="T7" fmla="*/ 76 h 287"/>
              <a:gd name="T8" fmla="*/ 1039 w 742"/>
              <a:gd name="T9" fmla="*/ 0 h 287"/>
              <a:gd name="T10" fmla="*/ 0 w 742"/>
              <a:gd name="T11" fmla="*/ 0 h 2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2"/>
              <a:gd name="T19" fmla="*/ 0 h 287"/>
              <a:gd name="T20" fmla="*/ 742 w 742"/>
              <a:gd name="T21" fmla="*/ 287 h 2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2" h="287">
                <a:moveTo>
                  <a:pt x="0" y="0"/>
                </a:moveTo>
                <a:lnTo>
                  <a:pt x="0" y="287"/>
                </a:lnTo>
                <a:lnTo>
                  <a:pt x="649" y="287"/>
                </a:lnTo>
                <a:lnTo>
                  <a:pt x="742" y="251"/>
                </a:lnTo>
                <a:lnTo>
                  <a:pt x="742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1000" i="1" dirty="0">
                <a:latin typeface="Arial" pitchFamily="34" charset="0"/>
                <a:cs typeface="Arial" pitchFamily="34" charset="0"/>
              </a:rPr>
              <a:t>FASE SEMIACTIVA</a:t>
            </a:r>
          </a:p>
        </p:txBody>
      </p:sp>
      <p:sp>
        <p:nvSpPr>
          <p:cNvPr id="302" name="Freeform 306"/>
          <p:cNvSpPr>
            <a:spLocks/>
          </p:cNvSpPr>
          <p:nvPr/>
        </p:nvSpPr>
        <p:spPr bwMode="auto">
          <a:xfrm>
            <a:off x="3059832" y="2564904"/>
            <a:ext cx="1357049" cy="214314"/>
          </a:xfrm>
          <a:custGeom>
            <a:avLst/>
            <a:gdLst>
              <a:gd name="T0" fmla="*/ 0 w 742"/>
              <a:gd name="T1" fmla="*/ 0 h 287"/>
              <a:gd name="T2" fmla="*/ 0 w 742"/>
              <a:gd name="T3" fmla="*/ 87 h 287"/>
              <a:gd name="T4" fmla="*/ 909 w 742"/>
              <a:gd name="T5" fmla="*/ 87 h 287"/>
              <a:gd name="T6" fmla="*/ 1039 w 742"/>
              <a:gd name="T7" fmla="*/ 76 h 287"/>
              <a:gd name="T8" fmla="*/ 1039 w 742"/>
              <a:gd name="T9" fmla="*/ 0 h 287"/>
              <a:gd name="T10" fmla="*/ 0 w 742"/>
              <a:gd name="T11" fmla="*/ 0 h 2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42"/>
              <a:gd name="T19" fmla="*/ 0 h 287"/>
              <a:gd name="T20" fmla="*/ 742 w 742"/>
              <a:gd name="T21" fmla="*/ 287 h 2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42" h="287">
                <a:moveTo>
                  <a:pt x="0" y="0"/>
                </a:moveTo>
                <a:lnTo>
                  <a:pt x="0" y="287"/>
                </a:lnTo>
                <a:lnTo>
                  <a:pt x="649" y="287"/>
                </a:lnTo>
                <a:lnTo>
                  <a:pt x="742" y="251"/>
                </a:lnTo>
                <a:lnTo>
                  <a:pt x="742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1000" i="1" dirty="0">
                <a:latin typeface="Arial" pitchFamily="34" charset="0"/>
                <a:cs typeface="Arial" pitchFamily="34" charset="0"/>
              </a:rPr>
              <a:t>FASE INACTIVA</a:t>
            </a:r>
          </a:p>
        </p:txBody>
      </p:sp>
      <p:sp>
        <p:nvSpPr>
          <p:cNvPr id="228" name="227 CuadroTexto"/>
          <p:cNvSpPr txBox="1"/>
          <p:nvPr/>
        </p:nvSpPr>
        <p:spPr>
          <a:xfrm>
            <a:off x="214282" y="980728"/>
            <a:ext cx="87154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>
                <a:latin typeface="Arial" pitchFamily="34" charset="0"/>
                <a:cs typeface="Arial" pitchFamily="34" charset="0"/>
              </a:rPr>
              <a:t>“Conjunto de registros, procesos, procedimientos, criterios, estructuras, herramientas y funciones que desarrolla cada Sujeto Obligado y sustenta la actividad archivística de acuerdo con los procesos de gestión documental”.                                                                    </a:t>
            </a:r>
          </a:p>
          <a:p>
            <a:pPr algn="r"/>
            <a:r>
              <a:rPr lang="es-MX" sz="1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Art.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19 - LAEH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29" name="228 CuadroTexto"/>
          <p:cNvSpPr txBox="1"/>
          <p:nvPr/>
        </p:nvSpPr>
        <p:spPr>
          <a:xfrm>
            <a:off x="428596" y="2143116"/>
            <a:ext cx="29289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i="1" dirty="0">
                <a:latin typeface="Arial" pitchFamily="34" charset="0"/>
                <a:cs typeface="Arial" pitchFamily="34" charset="0"/>
              </a:rPr>
              <a:t>UNIDAD ARCHIVÍSTICA</a:t>
            </a:r>
          </a:p>
        </p:txBody>
      </p:sp>
      <p:sp>
        <p:nvSpPr>
          <p:cNvPr id="232" name="Freeform 304"/>
          <p:cNvSpPr>
            <a:spLocks noEditPoints="1"/>
          </p:cNvSpPr>
          <p:nvPr/>
        </p:nvSpPr>
        <p:spPr bwMode="auto">
          <a:xfrm rot="5400000">
            <a:off x="1023315" y="2639807"/>
            <a:ext cx="340582" cy="61581"/>
          </a:xfrm>
          <a:custGeom>
            <a:avLst/>
            <a:gdLst>
              <a:gd name="T0" fmla="*/ 0 w 322"/>
              <a:gd name="T1" fmla="*/ 21 h 63"/>
              <a:gd name="T2" fmla="*/ 270 w 322"/>
              <a:gd name="T3" fmla="*/ 21 h 63"/>
              <a:gd name="T4" fmla="*/ 270 w 322"/>
              <a:gd name="T5" fmla="*/ 42 h 63"/>
              <a:gd name="T6" fmla="*/ 0 w 322"/>
              <a:gd name="T7" fmla="*/ 42 h 63"/>
              <a:gd name="T8" fmla="*/ 0 w 322"/>
              <a:gd name="T9" fmla="*/ 21 h 63"/>
              <a:gd name="T10" fmla="*/ 259 w 322"/>
              <a:gd name="T11" fmla="*/ 0 h 63"/>
              <a:gd name="T12" fmla="*/ 322 w 322"/>
              <a:gd name="T13" fmla="*/ 32 h 63"/>
              <a:gd name="T14" fmla="*/ 259 w 322"/>
              <a:gd name="T15" fmla="*/ 63 h 63"/>
              <a:gd name="T16" fmla="*/ 259 w 322"/>
              <a:gd name="T17" fmla="*/ 0 h 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2"/>
              <a:gd name="T28" fmla="*/ 0 h 63"/>
              <a:gd name="T29" fmla="*/ 322 w 322"/>
              <a:gd name="T30" fmla="*/ 63 h 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2" h="63">
                <a:moveTo>
                  <a:pt x="0" y="21"/>
                </a:moveTo>
                <a:lnTo>
                  <a:pt x="270" y="21"/>
                </a:lnTo>
                <a:lnTo>
                  <a:pt x="270" y="42"/>
                </a:lnTo>
                <a:lnTo>
                  <a:pt x="0" y="42"/>
                </a:lnTo>
                <a:lnTo>
                  <a:pt x="0" y="21"/>
                </a:lnTo>
                <a:close/>
                <a:moveTo>
                  <a:pt x="259" y="0"/>
                </a:moveTo>
                <a:lnTo>
                  <a:pt x="322" y="32"/>
                </a:lnTo>
                <a:lnTo>
                  <a:pt x="259" y="63"/>
                </a:lnTo>
                <a:lnTo>
                  <a:pt x="259" y="0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3" name="Freeform 304"/>
          <p:cNvSpPr>
            <a:spLocks noEditPoints="1"/>
          </p:cNvSpPr>
          <p:nvPr/>
        </p:nvSpPr>
        <p:spPr bwMode="auto">
          <a:xfrm rot="5400000">
            <a:off x="1013332" y="1853989"/>
            <a:ext cx="340582" cy="61581"/>
          </a:xfrm>
          <a:custGeom>
            <a:avLst/>
            <a:gdLst>
              <a:gd name="T0" fmla="*/ 0 w 322"/>
              <a:gd name="T1" fmla="*/ 21 h 63"/>
              <a:gd name="T2" fmla="*/ 270 w 322"/>
              <a:gd name="T3" fmla="*/ 21 h 63"/>
              <a:gd name="T4" fmla="*/ 270 w 322"/>
              <a:gd name="T5" fmla="*/ 42 h 63"/>
              <a:gd name="T6" fmla="*/ 0 w 322"/>
              <a:gd name="T7" fmla="*/ 42 h 63"/>
              <a:gd name="T8" fmla="*/ 0 w 322"/>
              <a:gd name="T9" fmla="*/ 21 h 63"/>
              <a:gd name="T10" fmla="*/ 259 w 322"/>
              <a:gd name="T11" fmla="*/ 0 h 63"/>
              <a:gd name="T12" fmla="*/ 322 w 322"/>
              <a:gd name="T13" fmla="*/ 32 h 63"/>
              <a:gd name="T14" fmla="*/ 259 w 322"/>
              <a:gd name="T15" fmla="*/ 63 h 63"/>
              <a:gd name="T16" fmla="*/ 259 w 322"/>
              <a:gd name="T17" fmla="*/ 0 h 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2"/>
              <a:gd name="T28" fmla="*/ 0 h 63"/>
              <a:gd name="T29" fmla="*/ 322 w 322"/>
              <a:gd name="T30" fmla="*/ 63 h 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2" h="63">
                <a:moveTo>
                  <a:pt x="0" y="21"/>
                </a:moveTo>
                <a:lnTo>
                  <a:pt x="270" y="21"/>
                </a:lnTo>
                <a:lnTo>
                  <a:pt x="270" y="42"/>
                </a:lnTo>
                <a:lnTo>
                  <a:pt x="0" y="42"/>
                </a:lnTo>
                <a:lnTo>
                  <a:pt x="0" y="21"/>
                </a:lnTo>
                <a:close/>
                <a:moveTo>
                  <a:pt x="259" y="0"/>
                </a:moveTo>
                <a:lnTo>
                  <a:pt x="322" y="32"/>
                </a:lnTo>
                <a:lnTo>
                  <a:pt x="259" y="63"/>
                </a:lnTo>
                <a:lnTo>
                  <a:pt x="259" y="0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6012160" y="3501008"/>
            <a:ext cx="192486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VERIFICACIÓN DE VALORES Y VIGENCIA </a:t>
            </a:r>
          </a:p>
          <a:p>
            <a:pPr algn="ctr"/>
            <a:r>
              <a:rPr lang="es-MX" sz="1200" dirty="0" smtClean="0"/>
              <a:t>(ARCH. GRAL DEL EDO).</a:t>
            </a:r>
            <a:endParaRPr lang="es-MX" sz="1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92844" y="6372036"/>
            <a:ext cx="45712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(*) </a:t>
            </a:r>
            <a:r>
              <a:rPr lang="es-MX" sz="1600" b="1" dirty="0" smtClean="0"/>
              <a:t>CICLO VITAL DE LOS DOCUMENTOS DE ARCHIVO</a:t>
            </a:r>
            <a:endParaRPr lang="es-MX" sz="1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572405" y="2055071"/>
            <a:ext cx="135704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Destino final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V="1">
            <a:off x="5969188" y="2341429"/>
            <a:ext cx="42972" cy="1713908"/>
          </a:xfrm>
          <a:prstGeom prst="straightConnector1">
            <a:avLst/>
          </a:prstGeom>
          <a:ln w="38100">
            <a:solidFill>
              <a:schemeClr val="tx1"/>
            </a:solidFill>
            <a:headEnd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4198626" cy="33123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VALORACIÓN DOCUMENTAL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“Proceso  archivístico  que  consiste  en  el  análisis  e  identificación  de  los valores documentales; es decir, el estudio de la condición de los documentos que  les  confiere  características  específicas  en  los archivos  de  trámite  o concentración</a:t>
            </a:r>
            <a:r>
              <a:rPr lang="es-MX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s-MX" sz="15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evidenciales, testimoniales e informativos</a:t>
            </a:r>
            <a:r>
              <a:rPr lang="es-MX" sz="1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para los documentos  históricos</a:t>
            </a:r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con  la  finalidad  de  establecer  criterios, vigencias documentales y,  en  su  caso,  plazos  de  conservación, así  como  para  la disposición documental”</a:t>
            </a:r>
            <a:b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(Art. 4 Frac. LIX LAEH)</a:t>
            </a:r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Resultado de imagen para expedi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4176466" cy="2675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4032448" cy="267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860032" y="476672"/>
            <a:ext cx="4032448" cy="3312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1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¿QUE ES LA VALORACION SECUNDARIA?</a:t>
            </a:r>
            <a:r>
              <a:rPr lang="es-ES" sz="2400" b="1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s-ES" sz="2400" b="1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proceso mediante el cual, y con base en la </a:t>
            </a:r>
            <a:r>
              <a:rPr lang="es-MX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verificación y análisis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MX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valores secundarios </a:t>
            </a:r>
            <a:r>
              <a:rPr lang="es-MX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en los</a:t>
            </a:r>
            <a:r>
              <a:rPr lang="es-MX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expedientes de archivo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(objeto de valoración), el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Archivo </a:t>
            </a:r>
            <a:r>
              <a:rPr lang="es-E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General del </a:t>
            </a:r>
            <a:r>
              <a:rPr lang="es-E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Estado emite </a:t>
            </a:r>
            <a:r>
              <a:rPr lang="es-E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DICTAMEN</a:t>
            </a:r>
            <a:r>
              <a:rPr lang="es-E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E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 su </a:t>
            </a:r>
            <a:r>
              <a:rPr lang="es-ES" sz="16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destino final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ya sea: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AutoNum type="alphaLcPeriod"/>
            </a:pPr>
            <a:r>
              <a:rPr lang="es-MX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Transferencia  </a:t>
            </a:r>
            <a:r>
              <a:rPr lang="es-MX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 un </a:t>
            </a:r>
            <a:r>
              <a:rPr lang="es-MX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Archivo </a:t>
            </a:r>
            <a:r>
              <a:rPr lang="es-MX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MX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istórico.</a:t>
            </a:r>
            <a:r>
              <a:rPr lang="es-MX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onservación permanente)</a:t>
            </a:r>
          </a:p>
          <a:p>
            <a:pPr marL="342900" indent="-342900">
              <a:lnSpc>
                <a:spcPct val="100000"/>
              </a:lnSpc>
              <a:buAutoNum type="alphaLcPeriod"/>
            </a:pPr>
            <a:r>
              <a:rPr lang="es-MX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Baja </a:t>
            </a:r>
            <a:r>
              <a:rPr lang="es-MX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MX" sz="1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ocumental. </a:t>
            </a:r>
          </a:p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(Reciclaje de papelería)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 a la derecha con muesca 5"/>
          <p:cNvSpPr/>
          <p:nvPr/>
        </p:nvSpPr>
        <p:spPr>
          <a:xfrm rot="20244014">
            <a:off x="4087158" y="1792673"/>
            <a:ext cx="822378" cy="264322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070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68761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MX" sz="1800" b="1" dirty="0">
                <a:latin typeface="Arial" panose="020B0604020202020204" pitchFamily="34" charset="0"/>
                <a:cs typeface="Arial" panose="020B0604020202020204" pitchFamily="34" charset="0"/>
              </a:rPr>
              <a:t>PROCESO DE DICTAMINACIÓN DEL DESTINO FINAL DE EXPEDIENTES DE ARCHIVO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323526" y="971436"/>
            <a:ext cx="8568954" cy="5752340"/>
            <a:chOff x="323526" y="971436"/>
            <a:chExt cx="8568954" cy="5752340"/>
          </a:xfrm>
        </p:grpSpPr>
        <p:grpSp>
          <p:nvGrpSpPr>
            <p:cNvPr id="32" name="Grupo 31"/>
            <p:cNvGrpSpPr/>
            <p:nvPr/>
          </p:nvGrpSpPr>
          <p:grpSpPr>
            <a:xfrm>
              <a:off x="323526" y="1340768"/>
              <a:ext cx="8568954" cy="5383008"/>
              <a:chOff x="323526" y="1195473"/>
              <a:chExt cx="8568954" cy="5383008"/>
            </a:xfrm>
          </p:grpSpPr>
          <p:grpSp>
            <p:nvGrpSpPr>
              <p:cNvPr id="35" name="Grupo 34"/>
              <p:cNvGrpSpPr/>
              <p:nvPr/>
            </p:nvGrpSpPr>
            <p:grpSpPr>
              <a:xfrm>
                <a:off x="323526" y="1772816"/>
                <a:ext cx="4040572" cy="4741251"/>
                <a:chOff x="323526" y="1772816"/>
                <a:chExt cx="4040572" cy="4741251"/>
              </a:xfrm>
            </p:grpSpPr>
            <p:grpSp>
              <p:nvGrpSpPr>
                <p:cNvPr id="48" name="Grupo 47"/>
                <p:cNvGrpSpPr/>
                <p:nvPr/>
              </p:nvGrpSpPr>
              <p:grpSpPr>
                <a:xfrm>
                  <a:off x="323528" y="1772816"/>
                  <a:ext cx="3989877" cy="1152128"/>
                  <a:chOff x="1086179" y="1196752"/>
                  <a:chExt cx="3989877" cy="1152128"/>
                </a:xfrm>
              </p:grpSpPr>
              <p:sp>
                <p:nvSpPr>
                  <p:cNvPr id="58" name="Rectángulo 57"/>
                  <p:cNvSpPr/>
                  <p:nvPr/>
                </p:nvSpPr>
                <p:spPr>
                  <a:xfrm>
                    <a:off x="1475656" y="1196752"/>
                    <a:ext cx="3600400" cy="1152128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s-MX" sz="1600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s-MX" sz="1600" b="1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SOLICITUD DE </a:t>
                    </a:r>
                    <a:r>
                      <a:rPr lang="es-MX" sz="1600" b="1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DICTAMEN,  </a:t>
                    </a:r>
                  </a:p>
                  <a:p>
                    <a:pPr algn="ctr">
                      <a:defRPr/>
                    </a:pPr>
                    <a:r>
                      <a:rPr lang="es-MX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para </a:t>
                    </a:r>
                    <a:r>
                      <a: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determinar el “Destino final” </a:t>
                    </a:r>
                    <a:endParaRPr lang="es-MX" sz="1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>
                      <a:defRPr/>
                    </a:pPr>
                    <a:r>
                      <a:rPr lang="es-MX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 </a:t>
                    </a:r>
                    <a:r>
                      <a: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 </a:t>
                    </a:r>
                    <a:r>
                      <a:rPr lang="es-MX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documentación </a:t>
                    </a:r>
                    <a:r>
                      <a: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 </a:t>
                    </a:r>
                    <a:r>
                      <a:rPr lang="es-MX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archivo.</a:t>
                    </a:r>
                    <a:endParaRPr lang="es-MX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9" name="CuadroTexto 58"/>
                  <p:cNvSpPr txBox="1"/>
                  <p:nvPr/>
                </p:nvSpPr>
                <p:spPr>
                  <a:xfrm>
                    <a:off x="1086179" y="1474839"/>
                    <a:ext cx="317469" cy="338554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sz="1600" dirty="0" smtClean="0"/>
                      <a:t>1</a:t>
                    </a:r>
                    <a:endParaRPr lang="es-MX" sz="1600" dirty="0"/>
                  </a:p>
                </p:txBody>
              </p:sp>
            </p:grpSp>
            <p:grpSp>
              <p:nvGrpSpPr>
                <p:cNvPr id="49" name="Grupo 48"/>
                <p:cNvGrpSpPr/>
                <p:nvPr/>
              </p:nvGrpSpPr>
              <p:grpSpPr>
                <a:xfrm>
                  <a:off x="323528" y="3128413"/>
                  <a:ext cx="4040570" cy="1164683"/>
                  <a:chOff x="1971590" y="2636912"/>
                  <a:chExt cx="4040570" cy="1164683"/>
                </a:xfrm>
              </p:grpSpPr>
              <p:sp>
                <p:nvSpPr>
                  <p:cNvPr id="56" name="Rectángulo 55"/>
                  <p:cNvSpPr/>
                  <p:nvPr/>
                </p:nvSpPr>
                <p:spPr>
                  <a:xfrm>
                    <a:off x="2339752" y="2636912"/>
                    <a:ext cx="3672408" cy="1164683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s-MX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“</a:t>
                    </a:r>
                    <a:r>
                      <a:rPr lang="es-MX" sz="1600" b="1" i="1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VISITA DE VERIFICACIÓN DE VALORACIÓN DOCUMENTAL</a:t>
                    </a:r>
                    <a:r>
                      <a:rPr lang="es-MX" sz="1600" i="1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” </a:t>
                    </a:r>
                    <a:r>
                      <a: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</a:t>
                    </a:r>
                  </a:p>
                  <a:p>
                    <a:pPr algn="ctr">
                      <a:defRPr/>
                    </a:pPr>
                    <a:r>
                      <a:rPr lang="es-MX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  (Autorización y Ejecución</a:t>
                    </a:r>
                    <a:r>
                      <a:rPr lang="es-MX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es-MX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7" name="CuadroTexto 56"/>
                  <p:cNvSpPr txBox="1"/>
                  <p:nvPr/>
                </p:nvSpPr>
                <p:spPr>
                  <a:xfrm>
                    <a:off x="1971590" y="2956593"/>
                    <a:ext cx="342950" cy="338554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sz="1600" dirty="0"/>
                      <a:t>2</a:t>
                    </a:r>
                  </a:p>
                </p:txBody>
              </p:sp>
            </p:grpSp>
            <p:grpSp>
              <p:nvGrpSpPr>
                <p:cNvPr id="50" name="Grupo 49"/>
                <p:cNvGrpSpPr/>
                <p:nvPr/>
              </p:nvGrpSpPr>
              <p:grpSpPr>
                <a:xfrm>
                  <a:off x="323527" y="4509120"/>
                  <a:ext cx="3989877" cy="1008112"/>
                  <a:chOff x="3275856" y="4149080"/>
                  <a:chExt cx="4032448" cy="1008112"/>
                </a:xfrm>
              </p:grpSpPr>
              <p:sp>
                <p:nvSpPr>
                  <p:cNvPr id="54" name="Rectángulo 53"/>
                  <p:cNvSpPr/>
                  <p:nvPr/>
                </p:nvSpPr>
                <p:spPr>
                  <a:xfrm>
                    <a:off x="3707904" y="4149080"/>
                    <a:ext cx="3600400" cy="1008112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s-MX" sz="1600" b="1" i="1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EMISIÓN </a:t>
                    </a:r>
                    <a:r>
                      <a:rPr lang="es-MX" sz="1600" b="1" i="1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 DICTAMEN </a:t>
                    </a:r>
                    <a:endParaRPr lang="es-MX" sz="1600" b="1" i="1" u="sng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>
                      <a:defRPr/>
                    </a:pPr>
                    <a:r>
                      <a:rPr lang="es-MX" sz="16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(Por parte del ARCHIVO GENERAL DEL ESTADO)</a:t>
                    </a:r>
                    <a:endParaRPr lang="es-MX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CuadroTexto 54"/>
                  <p:cNvSpPr txBox="1"/>
                  <p:nvPr/>
                </p:nvSpPr>
                <p:spPr>
                  <a:xfrm>
                    <a:off x="3275856" y="4432756"/>
                    <a:ext cx="342950" cy="338554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sz="1600" dirty="0"/>
                      <a:t>3</a:t>
                    </a:r>
                  </a:p>
                </p:txBody>
              </p:sp>
            </p:grpSp>
            <p:grpSp>
              <p:nvGrpSpPr>
                <p:cNvPr id="51" name="Grupo 50"/>
                <p:cNvGrpSpPr/>
                <p:nvPr/>
              </p:nvGrpSpPr>
              <p:grpSpPr>
                <a:xfrm>
                  <a:off x="323526" y="5763453"/>
                  <a:ext cx="3989877" cy="750614"/>
                  <a:chOff x="323526" y="5661248"/>
                  <a:chExt cx="3989877" cy="750614"/>
                </a:xfrm>
              </p:grpSpPr>
              <p:sp>
                <p:nvSpPr>
                  <p:cNvPr id="52" name="Rectángulo 51"/>
                  <p:cNvSpPr/>
                  <p:nvPr/>
                </p:nvSpPr>
                <p:spPr>
                  <a:xfrm>
                    <a:off x="742144" y="5661248"/>
                    <a:ext cx="3571259" cy="750614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1600" i="1" u="sng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s-MX" sz="1600" b="1" i="1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CONCLUSIÓN</a:t>
                    </a:r>
                    <a:endParaRPr lang="es-MX" sz="1600" b="1" i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s-MX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Informe de Ejecución de </a:t>
                    </a:r>
                    <a:r>
                      <a:rPr lang="es-MX" sz="16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Resolutivos del Dictamen. </a:t>
                    </a:r>
                    <a:r>
                      <a:rPr lang="es-MX" sz="16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</a:t>
                    </a:r>
                    <a:r>
                      <a:rPr lang="es-MX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En tiempo y forma</a:t>
                    </a:r>
                    <a:r>
                      <a:rPr lang="es-MX" sz="16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es-MX" sz="1600" i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endParaRPr lang="es-MX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CuadroTexto 52"/>
                  <p:cNvSpPr txBox="1"/>
                  <p:nvPr/>
                </p:nvSpPr>
                <p:spPr>
                  <a:xfrm>
                    <a:off x="323526" y="5733256"/>
                    <a:ext cx="345976" cy="338554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MX" sz="1600" dirty="0"/>
                      <a:t>4</a:t>
                    </a:r>
                  </a:p>
                </p:txBody>
              </p:sp>
            </p:grpSp>
          </p:grpSp>
          <p:sp>
            <p:nvSpPr>
              <p:cNvPr id="36" name="CuadroTexto 35"/>
              <p:cNvSpPr txBox="1"/>
              <p:nvPr/>
            </p:nvSpPr>
            <p:spPr>
              <a:xfrm>
                <a:off x="5324169" y="1859379"/>
                <a:ext cx="3424294" cy="84954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s-MX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SOLICITUD </a:t>
                </a:r>
                <a:r>
                  <a:rPr lang="es-MX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OFICIAL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s-MX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s-MX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FICIO DE GESTIÓN.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s-MX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INVENTARIO(S) DOCUMENTAL(ES</a:t>
                </a:r>
                <a:r>
                  <a:rPr lang="es-MX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En Formato Impreso y digital (CD)</a:t>
                </a:r>
                <a:endParaRPr lang="es-MX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CuadroTexto 36"/>
              <p:cNvSpPr txBox="1"/>
              <p:nvPr/>
            </p:nvSpPr>
            <p:spPr>
              <a:xfrm>
                <a:off x="5324169" y="2924944"/>
                <a:ext cx="3568311" cy="120032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s-MX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OFICIO DE AUTORIZACIÓN (ART. 56 LAEH)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s-MX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ACTA DE VERIFICACIÓN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s-MX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EVIDENCIA FOTOGRÁFICAN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s-MX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COPIAS DE IDENTIFICACIONES INSTITUCIONALES.</a:t>
                </a:r>
                <a:endParaRPr lang="es-MX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71450" lvl="1" indent="-171450">
                  <a:buFont typeface="Wingdings" panose="05000000000000000000" pitchFamily="2" charset="2"/>
                  <a:buChar char="Ø"/>
                </a:pPr>
                <a:r>
                  <a:rPr lang="es-MX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FICHAS TÉCNICAS DE VALORACIÓN</a:t>
                </a:r>
              </a:p>
            </p:txBody>
          </p:sp>
          <p:sp>
            <p:nvSpPr>
              <p:cNvPr id="38" name="CuadroTexto 37"/>
              <p:cNvSpPr txBox="1"/>
              <p:nvPr/>
            </p:nvSpPr>
            <p:spPr>
              <a:xfrm>
                <a:off x="5324168" y="4293096"/>
                <a:ext cx="3424294" cy="83099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Ø"/>
                  <a:defRPr/>
                </a:pPr>
                <a:r>
                  <a:rPr lang="es-MX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DICTAMEN </a:t>
                </a:r>
                <a:r>
                  <a:rPr lang="es-MX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BAJA DOCUMENTAL Y/O TRANSFERENCIA SECUNDARIA.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  <a:defRPr/>
                </a:pPr>
                <a:r>
                  <a:rPr lang="es-MX" sz="1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DECLARATORIA DE PATRIMONIO DOCUMENTAL (en su caso).. (Art. 57 LAEH)</a:t>
                </a:r>
                <a:endParaRPr lang="es-MX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5324168" y="5301208"/>
                <a:ext cx="3424294" cy="127727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s-MX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ACTA CIRCUNSTANCIADA DE BAJA DOCUMENTAL.                       (Art. 58 LAEH)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s-MX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COPIA DE DOCUMENTO DE TRANSFERENCIA AL ARCHIVO HISTÓRICO.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s-MX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COPIA DE “ACUERDO DE COLABORACIÓN INSTITUCIONAL”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s-MX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OFICIO DE CIERRE DEL PROCESO.</a:t>
                </a:r>
                <a:endParaRPr lang="es-MX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751014" y="1195473"/>
                <a:ext cx="3562389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ETAPA PREVIA</a:t>
                </a:r>
                <a:endParaRPr lang="es-MX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5324168" y="1196752"/>
                <a:ext cx="3424294" cy="27699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s-MX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CÉDULAS DE </a:t>
                </a:r>
                <a:r>
                  <a:rPr lang="es-MX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ASESORÍA TÉCNICA</a:t>
                </a:r>
                <a:endParaRPr lang="es-MX" sz="1200" dirty="0"/>
              </a:p>
            </p:txBody>
          </p:sp>
          <p:sp>
            <p:nvSpPr>
              <p:cNvPr id="42" name="Flecha derecha 41"/>
              <p:cNvSpPr/>
              <p:nvPr/>
            </p:nvSpPr>
            <p:spPr>
              <a:xfrm>
                <a:off x="4644008" y="1268760"/>
                <a:ext cx="360040" cy="132983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3" name="Flecha derecha 42"/>
              <p:cNvSpPr/>
              <p:nvPr/>
            </p:nvSpPr>
            <p:spPr>
              <a:xfrm>
                <a:off x="4644008" y="2204864"/>
                <a:ext cx="360040" cy="132983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4" name="Flecha derecha 43"/>
              <p:cNvSpPr/>
              <p:nvPr/>
            </p:nvSpPr>
            <p:spPr>
              <a:xfrm>
                <a:off x="4644008" y="3440033"/>
                <a:ext cx="360040" cy="132983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5" name="Flecha derecha 44"/>
              <p:cNvSpPr/>
              <p:nvPr/>
            </p:nvSpPr>
            <p:spPr>
              <a:xfrm>
                <a:off x="4644008" y="4725144"/>
                <a:ext cx="360040" cy="132983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46" name="Flecha derecha 45"/>
              <p:cNvSpPr/>
              <p:nvPr/>
            </p:nvSpPr>
            <p:spPr>
              <a:xfrm>
                <a:off x="4644008" y="5877272"/>
                <a:ext cx="360040" cy="132983"/>
              </a:xfrm>
              <a:prstGeom prst="right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cxnSp>
            <p:nvCxnSpPr>
              <p:cNvPr id="47" name="Conector recto 46"/>
              <p:cNvCxnSpPr/>
              <p:nvPr/>
            </p:nvCxnSpPr>
            <p:spPr>
              <a:xfrm>
                <a:off x="742144" y="1628800"/>
                <a:ext cx="8006318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CuadroTexto 32"/>
            <p:cNvSpPr txBox="1"/>
            <p:nvPr/>
          </p:nvSpPr>
          <p:spPr>
            <a:xfrm>
              <a:off x="751014" y="971436"/>
              <a:ext cx="3562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Baskerville Old Face" panose="02020602080505020303" pitchFamily="18" charset="0"/>
                </a:rPr>
                <a:t>ETAPAS </a:t>
              </a:r>
              <a:endParaRPr lang="es-MX" b="1" dirty="0">
                <a:latin typeface="Baskerville Old Face" panose="02020602080505020303" pitchFamily="18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5148064" y="971436"/>
              <a:ext cx="3562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Baskerville Old Face" panose="02020602080505020303" pitchFamily="18" charset="0"/>
                </a:rPr>
                <a:t>PRODUCTOS </a:t>
              </a:r>
              <a:endParaRPr lang="es-MX" b="1" dirty="0">
                <a:latin typeface="Baskerville Old Face" panose="020206020805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47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6162425-A9AC-40FA-9316-82ABB5A43862}"/>
              </a:ext>
            </a:extLst>
          </p:cNvPr>
          <p:cNvSpPr/>
          <p:nvPr/>
        </p:nvSpPr>
        <p:spPr>
          <a:xfrm>
            <a:off x="0" y="188640"/>
            <a:ext cx="3600400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MX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SOLICITUD DE DICTAMEN </a:t>
            </a:r>
          </a:p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determinar el “Destino final” </a:t>
            </a:r>
          </a:p>
          <a:p>
            <a:pPr algn="ctr">
              <a:defRPr/>
            </a:pPr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documentación de archivo.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5E0FDC57-9097-43DA-887F-C32596468161}"/>
              </a:ext>
            </a:extLst>
          </p:cNvPr>
          <p:cNvGrpSpPr/>
          <p:nvPr/>
        </p:nvGrpSpPr>
        <p:grpSpPr>
          <a:xfrm>
            <a:off x="4932040" y="0"/>
            <a:ext cx="3917869" cy="1584176"/>
            <a:chOff x="1086179" y="-37744"/>
            <a:chExt cx="3917869" cy="1584176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2EE73897-79A7-425B-8E13-7265C68EFD74}"/>
                </a:ext>
              </a:extLst>
            </p:cNvPr>
            <p:cNvSpPr/>
            <p:nvPr/>
          </p:nvSpPr>
          <p:spPr>
            <a:xfrm>
              <a:off x="1403648" y="-37744"/>
              <a:ext cx="3600400" cy="15841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s-MX" sz="1400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INVENTARIO (S) DOCUMENTAL (ES) </a:t>
              </a:r>
            </a:p>
            <a:p>
              <a:pPr algn="ctr">
                <a:defRPr/>
              </a:pPr>
              <a:r>
                <a:rPr lang="es-MX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Formato Impreso y digital (CD).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BB6466F9-1651-426B-B40F-F46B776A92F1}"/>
                </a:ext>
              </a:extLst>
            </p:cNvPr>
            <p:cNvSpPr txBox="1"/>
            <p:nvPr/>
          </p:nvSpPr>
          <p:spPr>
            <a:xfrm>
              <a:off x="1086179" y="1207878"/>
              <a:ext cx="317469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s-MX" sz="1600" dirty="0"/>
                <a:t>1</a:t>
              </a:r>
            </a:p>
          </p:txBody>
        </p:sp>
      </p:grp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xmlns="" id="{526CACC2-E9CB-442B-A12C-EFA501BE8C88}"/>
              </a:ext>
            </a:extLst>
          </p:cNvPr>
          <p:cNvSpPr/>
          <p:nvPr/>
        </p:nvSpPr>
        <p:spPr>
          <a:xfrm>
            <a:off x="3923928" y="548680"/>
            <a:ext cx="1008112" cy="508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AC6A3660-3385-4CB9-AF5C-2B40769381C7}"/>
              </a:ext>
            </a:extLst>
          </p:cNvPr>
          <p:cNvGrpSpPr/>
          <p:nvPr/>
        </p:nvGrpSpPr>
        <p:grpSpPr>
          <a:xfrm>
            <a:off x="-108520" y="1772816"/>
            <a:ext cx="9231870" cy="5085184"/>
            <a:chOff x="-108520" y="1772816"/>
            <a:chExt cx="9231870" cy="5085184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8FAFE675-8AE7-47B8-8243-8E55F3CAB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754" y="1772816"/>
              <a:ext cx="9137104" cy="5085184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75FD3531-8F7B-4713-8011-233F37F7B707}"/>
                </a:ext>
              </a:extLst>
            </p:cNvPr>
            <p:cNvSpPr txBox="1"/>
            <p:nvPr/>
          </p:nvSpPr>
          <p:spPr>
            <a:xfrm>
              <a:off x="-108520" y="6438528"/>
              <a:ext cx="16663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/>
                <a:t>(Titular del Área Generadora)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xmlns="" id="{8D4C188C-49C8-4DA9-A7ED-2B8E08BDE3E7}"/>
                </a:ext>
              </a:extLst>
            </p:cNvPr>
            <p:cNvSpPr txBox="1"/>
            <p:nvPr/>
          </p:nvSpPr>
          <p:spPr>
            <a:xfrm>
              <a:off x="1934015" y="6438528"/>
              <a:ext cx="16663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/>
                <a:t>(Titular del Área Coordinadora de Archivos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xmlns="" id="{D177D1EF-669A-4CEC-8A24-7AD2930489B8}"/>
                </a:ext>
              </a:extLst>
            </p:cNvPr>
            <p:cNvSpPr txBox="1"/>
            <p:nvPr/>
          </p:nvSpPr>
          <p:spPr>
            <a:xfrm>
              <a:off x="4257581" y="6438528"/>
              <a:ext cx="2258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/>
                <a:t>(Titular de la Unidad Administrativa o Superior Jerárquico del Área Generadora)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F4850D8F-7CD1-4BBA-9889-C4F2E69DF5A1}"/>
                </a:ext>
              </a:extLst>
            </p:cNvPr>
            <p:cNvSpPr txBox="1"/>
            <p:nvPr/>
          </p:nvSpPr>
          <p:spPr>
            <a:xfrm>
              <a:off x="6923554" y="6323112"/>
              <a:ext cx="211294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/>
                <a:t>Prof. y Lic. Melito Austria Jiménez</a:t>
              </a:r>
            </a:p>
            <a:p>
              <a:r>
                <a:rPr lang="es-MX" sz="900" dirty="0"/>
                <a:t>Encargado de la Dirección del Archivo General del Estado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xmlns="" id="{369ABE11-6636-45B1-A50C-F0076523B8AF}"/>
                </a:ext>
              </a:extLst>
            </p:cNvPr>
            <p:cNvSpPr txBox="1"/>
            <p:nvPr/>
          </p:nvSpPr>
          <p:spPr>
            <a:xfrm>
              <a:off x="7780455" y="2708920"/>
              <a:ext cx="13337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/>
                <a:t>(LEGAJOS)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761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1040</Words>
  <Application>Microsoft Office PowerPoint</Application>
  <PresentationFormat>Presentación en pantalla (4:3)</PresentationFormat>
  <Paragraphs>210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Aero</vt:lpstr>
      <vt:lpstr>Algerian</vt:lpstr>
      <vt:lpstr>Arial</vt:lpstr>
      <vt:lpstr>Baskerville Old Face</vt:lpstr>
      <vt:lpstr>Calibri</vt:lpstr>
      <vt:lpstr>Calibri Light</vt:lpstr>
      <vt:lpstr>Comic Sans MS</vt:lpstr>
      <vt:lpstr>Gill Sans MT</vt:lpstr>
      <vt:lpstr>Verdana</vt:lpstr>
      <vt:lpstr>Wingdings</vt:lpstr>
      <vt:lpstr>Tema de Office</vt:lpstr>
      <vt:lpstr>ARCHIVO GENERAL DEL ESTADO DE HIDALGO.</vt:lpstr>
      <vt:lpstr>Presentación de PowerPoint</vt:lpstr>
      <vt:lpstr>OBJETIVO DE TRABAJO:</vt:lpstr>
      <vt:lpstr>Presentación de PowerPoint</vt:lpstr>
      <vt:lpstr>¿QUÉ ES UN ARCHIVO?</vt:lpstr>
      <vt:lpstr>SISTEMA INSTITUCIONAL DE ARCHIVO*.</vt:lpstr>
      <vt:lpstr> VALORACIÓN DOCUMENTAL  “Proceso  archivístico  que  consiste  en  el  análisis  e  identificación  de  los valores documentales; es decir, el estudio de la condición de los documentos que  les  confiere  características  específicas  en  los archivos  de  trámite  o concentración, o evidenciales, testimoniales e informativos para los documentos  históricos, con  la  finalidad  de  establecer  criterios, vigencias documentales y,  en  su  caso,  plazos  de  conservación, así  como  para  la disposición documental”                                      (Art. 4 Frac. LIX LAEH)</vt:lpstr>
      <vt:lpstr>PROCESO DE DICTAMINACIÓN DEL DESTINO FINAL DE EXPEDIENTES DE ARCHIVO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¡¡Gracias por su Atención!!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Gustavo C</dc:creator>
  <cp:lastModifiedBy>SILVINA PAULIN TORRES</cp:lastModifiedBy>
  <cp:revision>132</cp:revision>
  <cp:lastPrinted>2021-09-15T00:35:54Z</cp:lastPrinted>
  <dcterms:created xsi:type="dcterms:W3CDTF">2016-11-09T22:32:26Z</dcterms:created>
  <dcterms:modified xsi:type="dcterms:W3CDTF">2022-10-21T21:12:24Z</dcterms:modified>
</cp:coreProperties>
</file>